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72" r:id="rId4"/>
    <p:sldId id="258" r:id="rId5"/>
    <p:sldId id="257" r:id="rId6"/>
    <p:sldId id="259" r:id="rId7"/>
    <p:sldId id="260" r:id="rId8"/>
    <p:sldId id="286" r:id="rId9"/>
    <p:sldId id="261" r:id="rId10"/>
    <p:sldId id="262" r:id="rId11"/>
    <p:sldId id="278" r:id="rId12"/>
    <p:sldId id="279" r:id="rId13"/>
    <p:sldId id="280" r:id="rId14"/>
    <p:sldId id="281" r:id="rId15"/>
    <p:sldId id="282" r:id="rId16"/>
    <p:sldId id="266" r:id="rId17"/>
    <p:sldId id="267" r:id="rId18"/>
    <p:sldId id="283" r:id="rId19"/>
    <p:sldId id="284" r:id="rId20"/>
    <p:sldId id="285" r:id="rId21"/>
    <p:sldId id="265" r:id="rId22"/>
    <p:sldId id="271" r:id="rId23"/>
    <p:sldId id="28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992" autoAdjust="0"/>
    <p:restoredTop sz="86364" autoAdjust="0"/>
  </p:normalViewPr>
  <p:slideViewPr>
    <p:cSldViewPr>
      <p:cViewPr>
        <p:scale>
          <a:sx n="100" d="100"/>
          <a:sy n="100" d="100"/>
        </p:scale>
        <p:origin x="-810" y="-210"/>
      </p:cViewPr>
      <p:guideLst>
        <p:guide orient="horz" pos="2160"/>
        <p:guide pos="2880"/>
      </p:guideLst>
    </p:cSldViewPr>
  </p:slideViewPr>
  <p:outlineViewPr>
    <p:cViewPr>
      <p:scale>
        <a:sx n="33" d="100"/>
        <a:sy n="33" d="100"/>
      </p:scale>
      <p:origin x="0" y="22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B496E-96FA-4914-AEA5-E676DC44667A}" type="datetimeFigureOut">
              <a:rPr lang="en-US" smtClean="0"/>
              <a:t>10/22/2010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C9B15-3B2C-468F-8708-1E9D3C3B00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Earth &amp; human civilization</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line: Solar</a:t>
            </a:r>
            <a:r>
              <a:rPr lang="en-US" baseline="0" dirty="0" smtClean="0"/>
              <a:t> sails increase warning time.</a:t>
            </a:r>
          </a:p>
          <a:p>
            <a:r>
              <a:rPr lang="en-US" baseline="0" dirty="0" smtClean="0"/>
              <a:t>Prior NOAA/NASA/</a:t>
            </a:r>
            <a:r>
              <a:rPr lang="en-US" baseline="0" dirty="0" err="1" smtClean="0"/>
              <a:t>DoD</a:t>
            </a:r>
            <a:r>
              <a:rPr lang="en-US" baseline="0" dirty="0" smtClean="0"/>
              <a:t> project (NOAA funded) </a:t>
            </a:r>
            <a:r>
              <a:rPr lang="en-US" baseline="0" dirty="0" err="1" smtClean="0"/>
              <a:t>Geostorms</a:t>
            </a:r>
            <a:r>
              <a:rPr lang="en-US" baseline="0" dirty="0" smtClean="0"/>
              <a:t>: 2X warning time with near-term technology</a:t>
            </a:r>
          </a:p>
          <a:p>
            <a:r>
              <a:rPr lang="en-US" baseline="0" dirty="0" smtClean="0"/>
              <a:t>SWPC director has expressed that 10X early warning – a stretch goal for near-term sail technology – would align with the desire for L5 observations of </a:t>
            </a:r>
            <a:r>
              <a:rPr lang="en-US" baseline="0" dirty="0" err="1" smtClean="0"/>
              <a:t>heliospheric</a:t>
            </a:r>
            <a:r>
              <a:rPr lang="en-US" baseline="0" dirty="0" smtClean="0"/>
              <a:t> coronal mass ejections and solar wind streams</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a:t>
            </a:r>
            <a:r>
              <a:rPr lang="en-US" baseline="0" dirty="0" smtClean="0"/>
              <a:t> line: Polar satellites provide geographic coverage but poor temporal coverage (hours between passes, </a:t>
            </a:r>
            <a:r>
              <a:rPr lang="en-US" baseline="0" dirty="0" err="1" smtClean="0"/>
              <a:t>stiched</a:t>
            </a:r>
            <a:r>
              <a:rPr lang="en-US" baseline="0" dirty="0" smtClean="0"/>
              <a:t> together into maps), but solar sails enable </a:t>
            </a:r>
            <a:r>
              <a:rPr lang="en-US" baseline="0" dirty="0" err="1" smtClean="0"/>
              <a:t>realtime</a:t>
            </a:r>
            <a:r>
              <a:rPr lang="en-US" baseline="0" dirty="0" smtClean="0"/>
              <a:t>, hemispheric view of the entire aurora from 2 satellites.</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line: Large ground network, including</a:t>
            </a:r>
            <a:r>
              <a:rPr lang="en-US" baseline="0" dirty="0" smtClean="0"/>
              <a:t> expensive Antarctic station with GEO crosslink, that doesn’t provide required 30 minute latency for 100% of its data.</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line: Solar sails enable vastly reduced ground</a:t>
            </a:r>
            <a:r>
              <a:rPr lang="en-US" baseline="0" dirty="0" smtClean="0"/>
              <a:t> infrastructure, with 2 satellites that could serve as platforms for other requirements (</a:t>
            </a:r>
            <a:r>
              <a:rPr lang="en-US" baseline="0" dirty="0" err="1" smtClean="0"/>
              <a:t>SWx</a:t>
            </a:r>
            <a:r>
              <a:rPr lang="en-US" baseline="0" dirty="0" smtClean="0"/>
              <a:t>, remote sensing, other telecoms), with vastly improved latency.</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line:</a:t>
            </a:r>
            <a:r>
              <a:rPr lang="en-US" baseline="0" dirty="0" smtClean="0"/>
              <a:t> Solar sails enable a single satellite to provide continuous data pipe for South Pole scientific research, that can also serve as a sub-L1 solar wind satellite.</a:t>
            </a:r>
            <a:endParaRPr lang="en-US" dirty="0"/>
          </a:p>
        </p:txBody>
      </p:sp>
      <p:sp>
        <p:nvSpPr>
          <p:cNvPr id="4" name="Slide Number Placeholder 3"/>
          <p:cNvSpPr>
            <a:spLocks noGrp="1"/>
          </p:cNvSpPr>
          <p:nvPr>
            <p:ph type="sldNum" sz="quarter" idx="10"/>
          </p:nvPr>
        </p:nvSpPr>
        <p:spPr/>
        <p:txBody>
          <a:bodyPr/>
          <a:lstStyle/>
          <a:p>
            <a:fld id="{622F1939-92F3-48D6-8739-E2051413CA7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4" descr="WSFsailcraft_Earth"/>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8601687-B57F-4824-94A4-34885305639A}"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1CEC4-4533-46CB-BCE3-05B98D91E4F5}" type="slidenum">
              <a:rPr lang="en-US"/>
              <a:pPr>
                <a:defRPr/>
              </a:pPr>
              <a:t>‹#›</a:t>
            </a:fld>
            <a:endParaRPr lang="en-US"/>
          </a:p>
        </p:txBody>
      </p:sp>
      <p:pic>
        <p:nvPicPr>
          <p:cNvPr id="9" name="Picture 7"/>
          <p:cNvPicPr>
            <a:picLocks noChangeAspect="1" noChangeArrowheads="1"/>
          </p:cNvPicPr>
          <p:nvPr userDrawn="1"/>
        </p:nvPicPr>
        <p:blipFill>
          <a:blip r:embed="rId3" cstate="print"/>
          <a:srcRect/>
          <a:stretch>
            <a:fillRect/>
          </a:stretch>
        </p:blipFill>
        <p:spPr bwMode="auto">
          <a:xfrm>
            <a:off x="33338" y="33338"/>
            <a:ext cx="804862" cy="7874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7845C5-5A3A-4934-9051-4628A9E3CB7E}"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03280-80F0-48BB-AD8F-80A5C6ADC3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80DC47-F73F-45E1-B2FC-88E482B1DDCA}"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BA8FE4-1299-41F1-B756-8FD72EBDF4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51BA985-3DD9-435F-BCE0-7C0D5944B2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09D0AB-DF0E-4B79-B86C-8DE49507551C}"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F33AA-6585-4F29-B845-3DD9FEDADB5B}" type="slidenum">
              <a:rPr lang="en-US"/>
              <a:pPr>
                <a:defRPr/>
              </a:pPr>
              <a:t>‹#›</a:t>
            </a:fld>
            <a:endParaRPr lang="en-US"/>
          </a:p>
        </p:txBody>
      </p:sp>
      <p:pic>
        <p:nvPicPr>
          <p:cNvPr id="7" name="Picture 7"/>
          <p:cNvPicPr>
            <a:picLocks noChangeAspect="1" noChangeArrowheads="1"/>
          </p:cNvPicPr>
          <p:nvPr userDrawn="1"/>
        </p:nvPicPr>
        <p:blipFill>
          <a:blip r:embed="rId2" cstate="print"/>
          <a:srcRect/>
          <a:stretch>
            <a:fillRect/>
          </a:stretch>
        </p:blipFill>
        <p:spPr bwMode="auto">
          <a:xfrm>
            <a:off x="33338" y="33338"/>
            <a:ext cx="804862" cy="7874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56102E-2C84-403A-A05D-D88993C96117}"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E3CA48-558B-49BA-B76C-A1FEF9C7AA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4ECB7E-950B-45A6-9F1A-3F9ADFE47DC1}"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5356C8-8453-4812-AFDD-B8D9F24915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39F9D3-F533-4758-88B8-DB5D8EC2960D}" type="datetimeFigureOut">
              <a:rPr lang="en-US"/>
              <a:pPr>
                <a:defRPr/>
              </a:pPr>
              <a:t>10/22/2010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4790D6-7FF2-4002-8A91-1E08946B03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C5FA65-93D1-4D65-A75B-8D2C44375179}" type="datetimeFigureOut">
              <a:rPr lang="en-US"/>
              <a:pPr>
                <a:defRPr/>
              </a:pPr>
              <a:t>10/22/2010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F7AEB9-1CAE-4B09-81EA-A25D58CB2D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1D24A4-C77F-4F18-9341-6C667E1F55A9}" type="datetimeFigureOut">
              <a:rPr lang="en-US"/>
              <a:pPr>
                <a:defRPr/>
              </a:pPr>
              <a:t>10/22/2010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8D686C-6365-457F-8F26-D533364708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79DCB2-6DC9-436B-AB62-AA6F2AE475C2}"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231580-8063-43E5-B7B9-E2450035CE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792F1-CFDD-44B7-8204-D32991D805F7}" type="datetimeFigureOut">
              <a:rPr lang="en-US"/>
              <a:pPr>
                <a:defRPr/>
              </a:pPr>
              <a:t>10/22/2010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15D4F1-D25D-446A-BEB1-FC04D93758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16BF1A-1C9B-40AB-9873-DDFF93482F42}" type="datetimeFigureOut">
              <a:rPr lang="en-US"/>
              <a:pPr>
                <a:defRPr/>
              </a:pPr>
              <a:t>10/22/2010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B83FD9-FE02-4294-8FDD-434E231506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smtClean="0">
                <a:solidFill>
                  <a:schemeClr val="bg1"/>
                </a:solidFill>
              </a:rPr>
              <a:t>Solar Sails for Remote Sensing, Space Weather, and Communications</a:t>
            </a:r>
          </a:p>
        </p:txBody>
      </p:sp>
      <p:sp>
        <p:nvSpPr>
          <p:cNvPr id="2052" name="Subtitle 2"/>
          <p:cNvSpPr>
            <a:spLocks noGrp="1"/>
          </p:cNvSpPr>
          <p:nvPr>
            <p:ph type="subTitle" idx="1"/>
          </p:nvPr>
        </p:nvSpPr>
        <p:spPr>
          <a:xfrm>
            <a:off x="685800" y="3886200"/>
            <a:ext cx="7848600" cy="1752600"/>
          </a:xfrm>
        </p:spPr>
        <p:txBody>
          <a:bodyPr/>
          <a:lstStyle/>
          <a:p>
            <a:pPr eaLnBrk="1" hangingPunct="1"/>
            <a:r>
              <a:rPr lang="en-US" dirty="0" smtClean="0">
                <a:solidFill>
                  <a:schemeClr val="bg1"/>
                </a:solidFill>
              </a:rPr>
              <a:t>Ben </a:t>
            </a:r>
            <a:r>
              <a:rPr lang="en-US" dirty="0" err="1" smtClean="0">
                <a:solidFill>
                  <a:schemeClr val="bg1"/>
                </a:solidFill>
              </a:rPr>
              <a:t>Diedrich</a:t>
            </a:r>
            <a:endParaRPr lang="en-US" dirty="0" smtClean="0">
              <a:solidFill>
                <a:schemeClr val="bg1"/>
              </a:solidFill>
            </a:endParaRPr>
          </a:p>
          <a:p>
            <a:pPr eaLnBrk="1" hangingPunct="1"/>
            <a:r>
              <a:rPr lang="en-US" dirty="0" smtClean="0">
                <a:solidFill>
                  <a:schemeClr val="bg1"/>
                </a:solidFill>
              </a:rPr>
              <a:t>NOAA Satellite and Information Service</a:t>
            </a:r>
          </a:p>
          <a:p>
            <a:pPr eaLnBrk="1" hangingPunct="1"/>
            <a:r>
              <a:rPr lang="en-US" dirty="0" smtClean="0">
                <a:solidFill>
                  <a:schemeClr val="bg1"/>
                </a:solidFill>
              </a:rPr>
              <a:t>NOAA Technology Summit</a:t>
            </a:r>
          </a:p>
          <a:p>
            <a:pPr eaLnBrk="1" hangingPunct="1"/>
            <a:r>
              <a:rPr lang="en-US" dirty="0" smtClean="0">
                <a:solidFill>
                  <a:schemeClr val="bg1"/>
                </a:solidFill>
              </a:rPr>
              <a:t>November 3,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Artificial Lagrange Orbits (ALOs)</a:t>
            </a:r>
          </a:p>
        </p:txBody>
      </p:sp>
      <p:sp>
        <p:nvSpPr>
          <p:cNvPr id="3" name="Content Placeholder 2"/>
          <p:cNvSpPr>
            <a:spLocks noGrp="1"/>
          </p:cNvSpPr>
          <p:nvPr>
            <p:ph idx="1"/>
          </p:nvPr>
        </p:nvSpPr>
        <p:spPr>
          <a:xfrm>
            <a:off x="457200" y="1600200"/>
            <a:ext cx="41148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Continuous thrust subtracting from solar gravity (adding to Earth’s) can move a Lagrange orbit closer to the sun than L1</a:t>
            </a:r>
          </a:p>
          <a:p>
            <a:pPr eaLnBrk="1" fontAlgn="auto" hangingPunct="1">
              <a:spcAft>
                <a:spcPts val="0"/>
              </a:spcAft>
              <a:buFont typeface="Arial" pitchFamily="34" charset="0"/>
              <a:buChar char="•"/>
              <a:defRPr/>
            </a:pPr>
            <a:r>
              <a:rPr lang="en-US" dirty="0" smtClean="0"/>
              <a:t>Thrust out of the orbit plane can lift a Lagrange orbit high enough to view Earth’s poles year round</a:t>
            </a:r>
          </a:p>
          <a:p>
            <a:pPr eaLnBrk="1" fontAlgn="auto" hangingPunct="1">
              <a:spcAft>
                <a:spcPts val="0"/>
              </a:spcAft>
              <a:buFont typeface="Arial" pitchFamily="34" charset="0"/>
              <a:buChar char="•"/>
              <a:defRPr/>
            </a:pPr>
            <a:r>
              <a:rPr lang="en-US" dirty="0" smtClean="0"/>
              <a:t>Solar sails, ion engines, combination of the two</a:t>
            </a:r>
          </a:p>
          <a:p>
            <a:pPr eaLnBrk="1" fontAlgn="auto" hangingPunct="1">
              <a:spcAft>
                <a:spcPts val="0"/>
              </a:spcAft>
              <a:buFont typeface="Arial" pitchFamily="34" charset="0"/>
              <a:buChar char="•"/>
              <a:defRPr/>
            </a:pPr>
            <a:r>
              <a:rPr lang="en-US" dirty="0" smtClean="0"/>
              <a:t>Solar sails maintain without propellant</a:t>
            </a:r>
          </a:p>
        </p:txBody>
      </p:sp>
      <p:pic>
        <p:nvPicPr>
          <p:cNvPr id="8196" name="Picture 4" descr="alo_earth_crop"/>
          <p:cNvPicPr>
            <a:picLocks noChangeAspect="1" noChangeArrowheads="1"/>
          </p:cNvPicPr>
          <p:nvPr/>
        </p:nvPicPr>
        <p:blipFill>
          <a:blip r:embed="rId2" cstate="print"/>
          <a:srcRect/>
          <a:stretch>
            <a:fillRect/>
          </a:stretch>
        </p:blipFill>
        <p:spPr bwMode="auto">
          <a:xfrm>
            <a:off x="5256213" y="1295400"/>
            <a:ext cx="3582987" cy="4953000"/>
          </a:xfrm>
          <a:prstGeom prst="rect">
            <a:avLst/>
          </a:prstGeom>
          <a:noFill/>
          <a:ln w="9525">
            <a:noFill/>
            <a:miter lim="800000"/>
            <a:headEnd/>
            <a:tailEnd/>
          </a:ln>
        </p:spPr>
      </p:pic>
      <p:sp>
        <p:nvSpPr>
          <p:cNvPr id="8197" name="Line 5"/>
          <p:cNvSpPr>
            <a:spLocks noChangeShapeType="1"/>
          </p:cNvSpPr>
          <p:nvPr/>
        </p:nvSpPr>
        <p:spPr bwMode="auto">
          <a:xfrm flipH="1">
            <a:off x="5410200" y="4038600"/>
            <a:ext cx="2514600" cy="533400"/>
          </a:xfrm>
          <a:prstGeom prst="line">
            <a:avLst/>
          </a:prstGeom>
          <a:noFill/>
          <a:ln w="9525">
            <a:solidFill>
              <a:schemeClr val="bg1"/>
            </a:solidFill>
            <a:round/>
            <a:headEnd/>
            <a:tailEnd type="triangle" w="med" len="med"/>
          </a:ln>
        </p:spPr>
        <p:txBody>
          <a:bodyPr/>
          <a:lstStyle/>
          <a:p>
            <a:endParaRPr lang="en-US"/>
          </a:p>
        </p:txBody>
      </p:sp>
      <p:sp>
        <p:nvSpPr>
          <p:cNvPr id="8198" name="Line 6"/>
          <p:cNvSpPr>
            <a:spLocks noChangeShapeType="1"/>
          </p:cNvSpPr>
          <p:nvPr/>
        </p:nvSpPr>
        <p:spPr bwMode="auto">
          <a:xfrm flipH="1">
            <a:off x="7010400" y="3243263"/>
            <a:ext cx="838200" cy="152400"/>
          </a:xfrm>
          <a:prstGeom prst="line">
            <a:avLst/>
          </a:prstGeom>
          <a:noFill/>
          <a:ln w="9525">
            <a:solidFill>
              <a:schemeClr val="bg1"/>
            </a:solidFill>
            <a:round/>
            <a:headEnd type="triangle" w="med" len="med"/>
            <a:tailEnd type="triangle" w="med" len="med"/>
          </a:ln>
        </p:spPr>
        <p:txBody>
          <a:bodyPr/>
          <a:lstStyle/>
          <a:p>
            <a:endParaRPr lang="en-US"/>
          </a:p>
        </p:txBody>
      </p:sp>
      <p:sp>
        <p:nvSpPr>
          <p:cNvPr id="8199" name="Text Box 7"/>
          <p:cNvSpPr txBox="1">
            <a:spLocks noChangeArrowheads="1"/>
          </p:cNvSpPr>
          <p:nvPr/>
        </p:nvSpPr>
        <p:spPr bwMode="auto">
          <a:xfrm>
            <a:off x="7010400" y="3048000"/>
            <a:ext cx="768350" cy="274638"/>
          </a:xfrm>
          <a:prstGeom prst="rect">
            <a:avLst/>
          </a:prstGeom>
          <a:noFill/>
          <a:ln w="9525">
            <a:noFill/>
            <a:miter lim="800000"/>
            <a:headEnd/>
            <a:tailEnd/>
          </a:ln>
        </p:spPr>
        <p:txBody>
          <a:bodyPr wrap="none">
            <a:spAutoFit/>
          </a:bodyPr>
          <a:lstStyle/>
          <a:p>
            <a:r>
              <a:rPr lang="en-US" sz="1200">
                <a:solidFill>
                  <a:schemeClr val="bg1"/>
                </a:solidFill>
              </a:rPr>
              <a:t>1.5 Mkm</a:t>
            </a:r>
          </a:p>
        </p:txBody>
      </p:sp>
      <p:sp>
        <p:nvSpPr>
          <p:cNvPr id="8200" name="Text Box 8"/>
          <p:cNvSpPr txBox="1">
            <a:spLocks noChangeArrowheads="1"/>
          </p:cNvSpPr>
          <p:nvPr/>
        </p:nvSpPr>
        <p:spPr bwMode="auto">
          <a:xfrm>
            <a:off x="6457950" y="4419600"/>
            <a:ext cx="809625" cy="457200"/>
          </a:xfrm>
          <a:prstGeom prst="rect">
            <a:avLst/>
          </a:prstGeom>
          <a:noFill/>
          <a:ln w="9525">
            <a:noFill/>
            <a:miter lim="800000"/>
            <a:headEnd/>
            <a:tailEnd/>
          </a:ln>
        </p:spPr>
        <p:txBody>
          <a:bodyPr wrap="none">
            <a:spAutoFit/>
          </a:bodyPr>
          <a:lstStyle/>
          <a:p>
            <a:pPr algn="ctr"/>
            <a:r>
              <a:rPr lang="en-US" sz="1200">
                <a:solidFill>
                  <a:schemeClr val="bg1"/>
                </a:solidFill>
              </a:rPr>
              <a:t>150 Mkm</a:t>
            </a:r>
          </a:p>
          <a:p>
            <a:pPr algn="ctr"/>
            <a:r>
              <a:rPr lang="en-US" sz="1200">
                <a:solidFill>
                  <a:schemeClr val="bg1"/>
                </a:solidFill>
              </a:rPr>
              <a:t>to sun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dirty="0" smtClean="0"/>
              <a:t>Sail Performance &amp; ALOs</a:t>
            </a:r>
            <a:endParaRPr lang="en-US" sz="4000" dirty="0"/>
          </a:p>
        </p:txBody>
      </p:sp>
      <p:sp>
        <p:nvSpPr>
          <p:cNvPr id="18" name="Content Placeholder 17"/>
          <p:cNvSpPr>
            <a:spLocks noGrp="1"/>
          </p:cNvSpPr>
          <p:nvPr>
            <p:ph idx="1"/>
          </p:nvPr>
        </p:nvSpPr>
        <p:spPr>
          <a:xfrm>
            <a:off x="457200" y="1600200"/>
            <a:ext cx="3429000" cy="4525963"/>
          </a:xfrm>
        </p:spPr>
        <p:txBody>
          <a:bodyPr/>
          <a:lstStyle/>
          <a:p>
            <a:r>
              <a:rPr lang="en-US" dirty="0" smtClean="0"/>
              <a:t>Sail of given performance </a:t>
            </a:r>
            <a:r>
              <a:rPr lang="en-US" dirty="0" smtClean="0"/>
              <a:t>(mass/area) has </a:t>
            </a:r>
            <a:r>
              <a:rPr lang="en-US" dirty="0" smtClean="0"/>
              <a:t>choice </a:t>
            </a:r>
            <a:r>
              <a:rPr lang="en-US" dirty="0" smtClean="0"/>
              <a:t>of orbit positions</a:t>
            </a:r>
          </a:p>
        </p:txBody>
      </p:sp>
      <p:grpSp>
        <p:nvGrpSpPr>
          <p:cNvPr id="2" name="Group 14"/>
          <p:cNvGrpSpPr>
            <a:grpSpLocks noChangeAspect="1"/>
          </p:cNvGrpSpPr>
          <p:nvPr/>
        </p:nvGrpSpPr>
        <p:grpSpPr bwMode="auto">
          <a:xfrm>
            <a:off x="3991897" y="1600200"/>
            <a:ext cx="4953000" cy="4953000"/>
            <a:chOff x="144" y="624"/>
            <a:chExt cx="3840" cy="3840"/>
          </a:xfrm>
        </p:grpSpPr>
        <p:pic>
          <p:nvPicPr>
            <p:cNvPr id="13" name="Picture 6" descr="gridxz_flat085"/>
            <p:cNvPicPr>
              <a:picLocks noChangeAspect="1" noChangeArrowheads="1"/>
            </p:cNvPicPr>
            <p:nvPr/>
          </p:nvPicPr>
          <p:blipFill>
            <a:blip r:embed="rId3" cstate="print"/>
            <a:srcRect/>
            <a:stretch>
              <a:fillRect/>
            </a:stretch>
          </p:blipFill>
          <p:spPr bwMode="auto">
            <a:xfrm>
              <a:off x="144" y="624"/>
              <a:ext cx="3840" cy="3840"/>
            </a:xfrm>
            <a:prstGeom prst="rect">
              <a:avLst/>
            </a:prstGeom>
            <a:noFill/>
          </p:spPr>
        </p:pic>
        <p:sp>
          <p:nvSpPr>
            <p:cNvPr id="14" name="Text Box 7"/>
            <p:cNvSpPr txBox="1">
              <a:spLocks noChangeAspect="1" noChangeArrowheads="1"/>
            </p:cNvSpPr>
            <p:nvPr/>
          </p:nvSpPr>
          <p:spPr bwMode="auto">
            <a:xfrm>
              <a:off x="2071" y="2400"/>
              <a:ext cx="441" cy="236"/>
            </a:xfrm>
            <a:prstGeom prst="rect">
              <a:avLst/>
            </a:prstGeom>
            <a:noFill/>
            <a:ln w="9525">
              <a:noFill/>
              <a:miter lim="800000"/>
              <a:headEnd/>
              <a:tailEnd/>
            </a:ln>
            <a:effectLst/>
          </p:spPr>
          <p:txBody>
            <a:bodyPr wrap="none">
              <a:spAutoFit/>
            </a:bodyPr>
            <a:lstStyle/>
            <a:p>
              <a:pPr algn="ctr"/>
              <a:r>
                <a:rPr lang="en-US" sz="1400"/>
                <a:t>Earth</a:t>
              </a:r>
              <a:endParaRPr lang="en-US" sz="1400" baseline="-25000"/>
            </a:p>
          </p:txBody>
        </p:sp>
        <p:sp>
          <p:nvSpPr>
            <p:cNvPr id="15" name="Text Box 8"/>
            <p:cNvSpPr txBox="1">
              <a:spLocks noChangeAspect="1" noChangeArrowheads="1"/>
            </p:cNvSpPr>
            <p:nvPr/>
          </p:nvSpPr>
          <p:spPr bwMode="auto">
            <a:xfrm>
              <a:off x="1559" y="2400"/>
              <a:ext cx="271" cy="236"/>
            </a:xfrm>
            <a:prstGeom prst="rect">
              <a:avLst/>
            </a:prstGeom>
            <a:noFill/>
            <a:ln w="9525">
              <a:noFill/>
              <a:miter lim="800000"/>
              <a:headEnd/>
              <a:tailEnd/>
            </a:ln>
            <a:effectLst/>
          </p:spPr>
          <p:txBody>
            <a:bodyPr wrap="none">
              <a:spAutoFit/>
            </a:bodyPr>
            <a:lstStyle/>
            <a:p>
              <a:pPr algn="ctr"/>
              <a:r>
                <a:rPr lang="en-US" sz="1400"/>
                <a:t>L</a:t>
              </a:r>
              <a:r>
                <a:rPr lang="en-US" sz="1400" baseline="-25000"/>
                <a:t>1</a:t>
              </a:r>
            </a:p>
          </p:txBody>
        </p:sp>
        <p:sp>
          <p:nvSpPr>
            <p:cNvPr id="16" name="Text Box 9"/>
            <p:cNvSpPr txBox="1">
              <a:spLocks noChangeAspect="1" noChangeArrowheads="1"/>
            </p:cNvSpPr>
            <p:nvPr/>
          </p:nvSpPr>
          <p:spPr bwMode="auto">
            <a:xfrm>
              <a:off x="3335" y="2400"/>
              <a:ext cx="271" cy="236"/>
            </a:xfrm>
            <a:prstGeom prst="rect">
              <a:avLst/>
            </a:prstGeom>
            <a:noFill/>
            <a:ln w="9525">
              <a:noFill/>
              <a:miter lim="800000"/>
              <a:headEnd/>
              <a:tailEnd/>
            </a:ln>
            <a:effectLst/>
          </p:spPr>
          <p:txBody>
            <a:bodyPr wrap="none">
              <a:spAutoFit/>
            </a:bodyPr>
            <a:lstStyle/>
            <a:p>
              <a:pPr algn="ctr"/>
              <a:r>
                <a:rPr lang="en-US" sz="1400"/>
                <a:t>L</a:t>
              </a:r>
              <a:r>
                <a:rPr lang="en-US" sz="1400" baseline="-25000"/>
                <a:t>2</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smtClean="0"/>
              <a:t>Solar Wind</a:t>
            </a:r>
            <a:endParaRPr lang="en-US" sz="4000" dirty="0"/>
          </a:p>
        </p:txBody>
      </p:sp>
      <p:pic>
        <p:nvPicPr>
          <p:cNvPr id="1027" name="Picture 3"/>
          <p:cNvPicPr>
            <a:picLocks noChangeAspect="1" noChangeArrowheads="1"/>
          </p:cNvPicPr>
          <p:nvPr/>
        </p:nvPicPr>
        <p:blipFill>
          <a:blip r:embed="rId2" cstate="print"/>
          <a:srcRect/>
          <a:stretch>
            <a:fillRect/>
          </a:stretch>
        </p:blipFill>
        <p:spPr bwMode="auto">
          <a:xfrm>
            <a:off x="1905000" y="3810000"/>
            <a:ext cx="5181600" cy="2830449"/>
          </a:xfrm>
          <a:prstGeom prst="rect">
            <a:avLst/>
          </a:prstGeom>
          <a:noFill/>
          <a:ln w="9525">
            <a:noFill/>
            <a:miter lim="800000"/>
            <a:headEnd/>
            <a:tailEnd/>
          </a:ln>
        </p:spPr>
      </p:pic>
      <p:sp>
        <p:nvSpPr>
          <p:cNvPr id="9" name="Content Placeholder 8"/>
          <p:cNvSpPr>
            <a:spLocks noGrp="1"/>
          </p:cNvSpPr>
          <p:nvPr>
            <p:ph idx="1"/>
          </p:nvPr>
        </p:nvSpPr>
        <p:spPr>
          <a:xfrm>
            <a:off x="457200" y="1600201"/>
            <a:ext cx="8153400" cy="2743200"/>
          </a:xfrm>
        </p:spPr>
        <p:txBody>
          <a:bodyPr/>
          <a:lstStyle/>
          <a:p>
            <a:r>
              <a:rPr lang="en-US" sz="2400" dirty="0" smtClean="0"/>
              <a:t>Solar wind disturbances impact Earth’s magnetosphere causing geomagnetic storms</a:t>
            </a:r>
          </a:p>
          <a:p>
            <a:r>
              <a:rPr lang="en-US" sz="2400" dirty="0" smtClean="0"/>
              <a:t>Damaging currents in power grids &amp; oil pipelines</a:t>
            </a:r>
          </a:p>
          <a:p>
            <a:r>
              <a:rPr lang="en-US" sz="2400" dirty="0" smtClean="0"/>
              <a:t>Ionosphere disruption degrading communications &amp; navigation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Observation</a:t>
            </a:r>
            <a:endParaRPr lang="en-US" dirty="0"/>
          </a:p>
        </p:txBody>
      </p:sp>
      <p:sp>
        <p:nvSpPr>
          <p:cNvPr id="3" name="Content Placeholder 2"/>
          <p:cNvSpPr>
            <a:spLocks noGrp="1"/>
          </p:cNvSpPr>
          <p:nvPr>
            <p:ph idx="1"/>
          </p:nvPr>
        </p:nvSpPr>
        <p:spPr>
          <a:xfrm>
            <a:off x="457200" y="1600200"/>
            <a:ext cx="4114800" cy="4525963"/>
          </a:xfrm>
        </p:spPr>
        <p:txBody>
          <a:bodyPr/>
          <a:lstStyle/>
          <a:p>
            <a:r>
              <a:rPr lang="en-US" sz="2800" dirty="0" smtClean="0"/>
              <a:t>Present</a:t>
            </a:r>
          </a:p>
          <a:p>
            <a:pPr lvl="1"/>
            <a:r>
              <a:rPr lang="en-US" sz="2400" dirty="0" smtClean="0"/>
              <a:t>NASA Advanced Composition Explorer in L1 orbit</a:t>
            </a:r>
          </a:p>
          <a:p>
            <a:r>
              <a:rPr lang="en-US" sz="2800" dirty="0" smtClean="0"/>
              <a:t>Planned</a:t>
            </a:r>
          </a:p>
          <a:p>
            <a:pPr lvl="1"/>
            <a:r>
              <a:rPr lang="en-US" sz="2400" dirty="0" smtClean="0"/>
              <a:t>Deep Space Climate Observatory (DSCOVR)</a:t>
            </a:r>
          </a:p>
          <a:p>
            <a:r>
              <a:rPr lang="en-US" sz="2800" dirty="0" smtClean="0"/>
              <a:t>Future</a:t>
            </a:r>
          </a:p>
          <a:p>
            <a:pPr lvl="1"/>
            <a:r>
              <a:rPr lang="en-US" sz="2400" dirty="0" smtClean="0"/>
              <a:t>Commercial </a:t>
            </a:r>
            <a:r>
              <a:rPr lang="en-US" sz="2400" dirty="0" smtClean="0"/>
              <a:t>service?</a:t>
            </a:r>
            <a:endParaRPr lang="en-US" sz="2400" dirty="0" smtClean="0"/>
          </a:p>
          <a:p>
            <a:pPr lvl="1"/>
            <a:r>
              <a:rPr lang="en-US" sz="2400" dirty="0" smtClean="0"/>
              <a:t>Sub-L1 solar sail</a:t>
            </a:r>
            <a:endParaRPr lang="en-US" sz="2400" dirty="0"/>
          </a:p>
          <a:p>
            <a:pPr lvl="2"/>
            <a:r>
              <a:rPr lang="en-US" sz="2000" dirty="0" smtClean="0"/>
              <a:t>2X to 10X warning time?</a:t>
            </a:r>
          </a:p>
        </p:txBody>
      </p:sp>
      <p:pic>
        <p:nvPicPr>
          <p:cNvPr id="4" name="Picture 6" descr="2040426_obs_deployed_on_sta_fr"/>
          <p:cNvPicPr>
            <a:picLocks noChangeAspect="1" noChangeArrowheads="1"/>
          </p:cNvPicPr>
          <p:nvPr/>
        </p:nvPicPr>
        <p:blipFill>
          <a:blip r:embed="rId3" cstate="print"/>
          <a:srcRect l="18170" t="28413" r="18233" b="15677"/>
          <a:stretch>
            <a:fillRect/>
          </a:stretch>
        </p:blipFill>
        <p:spPr bwMode="auto">
          <a:xfrm>
            <a:off x="5019675" y="3154583"/>
            <a:ext cx="2676525" cy="1874617"/>
          </a:xfrm>
          <a:prstGeom prst="rect">
            <a:avLst/>
          </a:prstGeom>
          <a:noFill/>
        </p:spPr>
      </p:pic>
      <p:pic>
        <p:nvPicPr>
          <p:cNvPr id="7" name="Picture 18" descr="ST5deployed_1"/>
          <p:cNvPicPr>
            <a:picLocks noChangeAspect="1" noChangeArrowheads="1"/>
          </p:cNvPicPr>
          <p:nvPr/>
        </p:nvPicPr>
        <p:blipFill>
          <a:blip r:embed="rId4" cstate="print"/>
          <a:srcRect t="8000" b="24000"/>
          <a:stretch>
            <a:fillRect/>
          </a:stretch>
        </p:blipFill>
        <p:spPr bwMode="auto">
          <a:xfrm>
            <a:off x="6324600" y="4895088"/>
            <a:ext cx="2438400" cy="1658112"/>
          </a:xfrm>
          <a:prstGeom prst="rect">
            <a:avLst/>
          </a:prstGeom>
          <a:noFill/>
        </p:spPr>
      </p:pic>
      <p:pic>
        <p:nvPicPr>
          <p:cNvPr id="1026" name="Picture 2"/>
          <p:cNvPicPr>
            <a:picLocks noChangeAspect="1" noChangeArrowheads="1"/>
          </p:cNvPicPr>
          <p:nvPr/>
        </p:nvPicPr>
        <p:blipFill>
          <a:blip r:embed="rId5" cstate="print"/>
          <a:srcRect t="18898" b="21260"/>
          <a:stretch>
            <a:fillRect/>
          </a:stretch>
        </p:blipFill>
        <p:spPr bwMode="auto">
          <a:xfrm>
            <a:off x="4514850" y="1447800"/>
            <a:ext cx="24193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Aurora &amp; Ionosphere</a:t>
            </a:r>
            <a:endParaRPr lang="en-US" dirty="0"/>
          </a:p>
        </p:txBody>
      </p:sp>
      <p:sp>
        <p:nvSpPr>
          <p:cNvPr id="3" name="Content Placeholder 2"/>
          <p:cNvSpPr>
            <a:spLocks noGrp="1"/>
          </p:cNvSpPr>
          <p:nvPr>
            <p:ph idx="1"/>
          </p:nvPr>
        </p:nvSpPr>
        <p:spPr>
          <a:xfrm>
            <a:off x="457200" y="1600200"/>
            <a:ext cx="3581400" cy="4525963"/>
          </a:xfrm>
        </p:spPr>
        <p:txBody>
          <a:bodyPr/>
          <a:lstStyle/>
          <a:p>
            <a:r>
              <a:rPr lang="en-US" sz="2400" dirty="0" err="1" smtClean="0"/>
              <a:t>Auroral</a:t>
            </a:r>
            <a:r>
              <a:rPr lang="en-US" sz="2400" dirty="0" smtClean="0"/>
              <a:t> boundary, energy deposition, and imagery are used to identify impacts to radar operations and communications in polar latitudes.</a:t>
            </a:r>
          </a:p>
          <a:p>
            <a:r>
              <a:rPr lang="en-US" sz="2400" dirty="0" err="1" smtClean="0"/>
              <a:t>Ionospheric</a:t>
            </a:r>
            <a:r>
              <a:rPr lang="en-US" sz="2400" dirty="0" smtClean="0"/>
              <a:t> scintillation affects HF communications at high latitudes</a:t>
            </a:r>
          </a:p>
        </p:txBody>
      </p:sp>
      <p:pic>
        <p:nvPicPr>
          <p:cNvPr id="4" name="Picture 4"/>
          <p:cNvPicPr>
            <a:picLocks noChangeAspect="1" noChangeArrowheads="1"/>
          </p:cNvPicPr>
          <p:nvPr/>
        </p:nvPicPr>
        <p:blipFill>
          <a:blip r:embed="rId3" cstate="print"/>
          <a:srcRect/>
          <a:stretch>
            <a:fillRect/>
          </a:stretch>
        </p:blipFill>
        <p:spPr bwMode="auto">
          <a:xfrm>
            <a:off x="4419600" y="1836738"/>
            <a:ext cx="428625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Auroral</a:t>
            </a:r>
            <a:r>
              <a:rPr lang="en-US" dirty="0" smtClean="0"/>
              <a:t> &amp; </a:t>
            </a:r>
            <a:r>
              <a:rPr lang="en-US" dirty="0" err="1" smtClean="0"/>
              <a:t>Ionospheric</a:t>
            </a:r>
            <a:r>
              <a:rPr lang="en-US" dirty="0" smtClean="0"/>
              <a:t/>
            </a:r>
            <a:br>
              <a:rPr lang="en-US" dirty="0" smtClean="0"/>
            </a:br>
            <a:r>
              <a:rPr lang="en-US" dirty="0" smtClean="0"/>
              <a:t>Scintillation </a:t>
            </a:r>
            <a:r>
              <a:rPr lang="en-US" dirty="0" smtClean="0"/>
              <a:t>Observation</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Present</a:t>
            </a:r>
          </a:p>
          <a:p>
            <a:pPr lvl="1"/>
            <a:r>
              <a:rPr lang="en-US" dirty="0" smtClean="0"/>
              <a:t>Maps stitched together every few hours from particle detectors and imagers on polar environmental satellites</a:t>
            </a:r>
          </a:p>
          <a:p>
            <a:r>
              <a:rPr lang="en-US" dirty="0" smtClean="0"/>
              <a:t>Future?</a:t>
            </a:r>
          </a:p>
          <a:p>
            <a:pPr lvl="1"/>
            <a:r>
              <a:rPr lang="en-US" dirty="0" smtClean="0"/>
              <a:t>UV imagers in polar L2 ALOs would produce hemispheric </a:t>
            </a:r>
            <a:r>
              <a:rPr lang="en-US" dirty="0" err="1" smtClean="0"/>
              <a:t>auroral</a:t>
            </a:r>
            <a:r>
              <a:rPr lang="en-US" dirty="0" smtClean="0"/>
              <a:t> maps near </a:t>
            </a:r>
            <a:r>
              <a:rPr lang="en-US" dirty="0" err="1" smtClean="0"/>
              <a:t>realtime</a:t>
            </a:r>
            <a:endParaRPr lang="en-US" dirty="0" smtClean="0"/>
          </a:p>
          <a:p>
            <a:pPr lvl="1"/>
            <a:r>
              <a:rPr lang="en-US" dirty="0" smtClean="0"/>
              <a:t>Radio beacons in polar ALOs coupled to array of ground receivers for scintillation measurement, augmented by UV imaging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Weather and Climate</a:t>
            </a:r>
          </a:p>
        </p:txBody>
      </p:sp>
      <p:sp>
        <p:nvSpPr>
          <p:cNvPr id="11267" name="Content Placeholder 2"/>
          <p:cNvSpPr>
            <a:spLocks noGrp="1"/>
          </p:cNvSpPr>
          <p:nvPr>
            <p:ph idx="1"/>
          </p:nvPr>
        </p:nvSpPr>
        <p:spPr>
          <a:xfrm>
            <a:off x="457200" y="1600200"/>
            <a:ext cx="4114800" cy="4525963"/>
          </a:xfrm>
        </p:spPr>
        <p:txBody>
          <a:bodyPr/>
          <a:lstStyle/>
          <a:p>
            <a:pPr eaLnBrk="1" hangingPunct="1"/>
            <a:r>
              <a:rPr lang="en-US" sz="2000" smtClean="0"/>
              <a:t>Realtime, continuous, hemispheric observation of the poles</a:t>
            </a:r>
          </a:p>
          <a:p>
            <a:pPr eaLnBrk="1" hangingPunct="1"/>
            <a:r>
              <a:rPr lang="en-US" sz="2000" smtClean="0"/>
              <a:t>Studies over several years identified several potential applications</a:t>
            </a:r>
          </a:p>
          <a:p>
            <a:pPr lvl="1" eaLnBrk="1" hangingPunct="1"/>
            <a:r>
              <a:rPr lang="en-US" sz="1800" smtClean="0"/>
              <a:t>Clouds</a:t>
            </a:r>
          </a:p>
          <a:p>
            <a:pPr lvl="1" eaLnBrk="1" hangingPunct="1"/>
            <a:r>
              <a:rPr lang="en-US" sz="1800" smtClean="0"/>
              <a:t>Aerosols</a:t>
            </a:r>
          </a:p>
          <a:p>
            <a:pPr lvl="1" eaLnBrk="1" hangingPunct="1"/>
            <a:r>
              <a:rPr lang="en-US" sz="1800" smtClean="0"/>
              <a:t>Vector winds</a:t>
            </a:r>
          </a:p>
          <a:p>
            <a:pPr lvl="1" eaLnBrk="1" hangingPunct="1"/>
            <a:r>
              <a:rPr lang="en-US" sz="1800" smtClean="0"/>
              <a:t>Earth radiation budget</a:t>
            </a:r>
          </a:p>
          <a:p>
            <a:pPr lvl="1" eaLnBrk="1" hangingPunct="1"/>
            <a:r>
              <a:rPr lang="en-US" sz="1800" smtClean="0"/>
              <a:t>Ozone</a:t>
            </a:r>
          </a:p>
          <a:p>
            <a:pPr lvl="1" eaLnBrk="1" hangingPunct="1"/>
            <a:r>
              <a:rPr lang="en-US" sz="1800" smtClean="0"/>
              <a:t>Carbon gases</a:t>
            </a:r>
          </a:p>
          <a:p>
            <a:pPr lvl="1" eaLnBrk="1" hangingPunct="1"/>
            <a:r>
              <a:rPr lang="en-US" sz="1800" smtClean="0"/>
              <a:t>Sea surface temperature</a:t>
            </a:r>
          </a:p>
          <a:p>
            <a:pPr lvl="1" eaLnBrk="1" hangingPunct="1"/>
            <a:r>
              <a:rPr lang="en-US" sz="1800" smtClean="0"/>
              <a:t>Intersatellite calibration</a:t>
            </a:r>
          </a:p>
          <a:p>
            <a:pPr lvl="1" eaLnBrk="1" hangingPunct="1"/>
            <a:r>
              <a:rPr lang="en-US" sz="1800" smtClean="0"/>
              <a:t>“Stitching” piecemeal high resolution LEO &amp; GEO data</a:t>
            </a:r>
          </a:p>
        </p:txBody>
      </p:sp>
      <p:pic>
        <p:nvPicPr>
          <p:cNvPr id="11268" name="Picture 4" descr="N_Inner_polesitter0"/>
          <p:cNvPicPr>
            <a:picLocks noChangeAspect="1" noChangeArrowheads="1" noCrop="1"/>
          </p:cNvPicPr>
          <p:nvPr/>
        </p:nvPicPr>
        <p:blipFill>
          <a:blip r:embed="rId2" cstate="print"/>
          <a:srcRect/>
          <a:stretch>
            <a:fillRect/>
          </a:stretch>
        </p:blipFill>
        <p:spPr bwMode="auto">
          <a:xfrm>
            <a:off x="5741988" y="4202113"/>
            <a:ext cx="2266950" cy="2274887"/>
          </a:xfrm>
          <a:prstGeom prst="rect">
            <a:avLst/>
          </a:prstGeom>
          <a:noFill/>
          <a:ln w="9525">
            <a:noFill/>
            <a:miter lim="800000"/>
            <a:headEnd/>
            <a:tailEnd/>
          </a:ln>
        </p:spPr>
      </p:pic>
      <p:pic>
        <p:nvPicPr>
          <p:cNvPr id="11269" name="Picture 5" descr="N_SItter_W_solstice"/>
          <p:cNvPicPr>
            <a:picLocks noChangeAspect="1" noChangeArrowheads="1" noCrop="1"/>
          </p:cNvPicPr>
          <p:nvPr/>
        </p:nvPicPr>
        <p:blipFill>
          <a:blip r:embed="rId3" cstate="print"/>
          <a:srcRect/>
          <a:stretch>
            <a:fillRect/>
          </a:stretch>
        </p:blipFill>
        <p:spPr bwMode="auto">
          <a:xfrm>
            <a:off x="5737225" y="1457325"/>
            <a:ext cx="2276475" cy="2276475"/>
          </a:xfrm>
          <a:prstGeom prst="rect">
            <a:avLst/>
          </a:prstGeom>
          <a:noFill/>
          <a:ln w="9525">
            <a:noFill/>
            <a:miter lim="800000"/>
            <a:headEnd/>
            <a:tailEnd/>
          </a:ln>
        </p:spPr>
      </p:pic>
      <p:sp>
        <p:nvSpPr>
          <p:cNvPr id="11270" name="TextBox 6"/>
          <p:cNvSpPr txBox="1">
            <a:spLocks noChangeArrowheads="1"/>
          </p:cNvSpPr>
          <p:nvPr/>
        </p:nvSpPr>
        <p:spPr bwMode="auto">
          <a:xfrm>
            <a:off x="5943600" y="3733800"/>
            <a:ext cx="1873250" cy="276225"/>
          </a:xfrm>
          <a:prstGeom prst="rect">
            <a:avLst/>
          </a:prstGeom>
          <a:noFill/>
          <a:ln w="9525">
            <a:noFill/>
            <a:miter lim="800000"/>
            <a:headEnd/>
            <a:tailEnd/>
          </a:ln>
        </p:spPr>
        <p:txBody>
          <a:bodyPr wrap="none">
            <a:spAutoFit/>
          </a:bodyPr>
          <a:lstStyle/>
          <a:p>
            <a:pPr algn="ctr"/>
            <a:r>
              <a:rPr lang="en-US" sz="1200"/>
              <a:t>North Pole view in winter</a:t>
            </a:r>
          </a:p>
        </p:txBody>
      </p:sp>
      <p:sp>
        <p:nvSpPr>
          <p:cNvPr id="11271" name="TextBox 7"/>
          <p:cNvSpPr txBox="1">
            <a:spLocks noChangeArrowheads="1"/>
          </p:cNvSpPr>
          <p:nvPr/>
        </p:nvSpPr>
        <p:spPr bwMode="auto">
          <a:xfrm>
            <a:off x="5870575" y="6459538"/>
            <a:ext cx="2019300" cy="276225"/>
          </a:xfrm>
          <a:prstGeom prst="rect">
            <a:avLst/>
          </a:prstGeom>
          <a:noFill/>
          <a:ln w="9525">
            <a:noFill/>
            <a:miter lim="800000"/>
            <a:headEnd/>
            <a:tailEnd/>
          </a:ln>
        </p:spPr>
        <p:txBody>
          <a:bodyPr wrap="none">
            <a:spAutoFit/>
          </a:bodyPr>
          <a:lstStyle/>
          <a:p>
            <a:pPr algn="ctr"/>
            <a:r>
              <a:rPr lang="en-US" sz="1200"/>
              <a:t>North Pole view in summer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Earth Science Proxy </a:t>
            </a:r>
            <a:r>
              <a:rPr lang="en-US" dirty="0" smtClean="0"/>
              <a:t>D</a:t>
            </a:r>
            <a:r>
              <a:rPr lang="en-US" dirty="0" smtClean="0"/>
              <a:t>ata</a:t>
            </a:r>
            <a:endParaRPr lang="en-US" dirty="0" smtClean="0"/>
          </a:p>
        </p:txBody>
      </p:sp>
      <p:sp>
        <p:nvSpPr>
          <p:cNvPr id="12291" name="Content Placeholder 2"/>
          <p:cNvSpPr>
            <a:spLocks noGrp="1"/>
          </p:cNvSpPr>
          <p:nvPr>
            <p:ph idx="1"/>
          </p:nvPr>
        </p:nvSpPr>
        <p:spPr>
          <a:xfrm>
            <a:off x="457200" y="1600200"/>
            <a:ext cx="4114800" cy="4525963"/>
          </a:xfrm>
        </p:spPr>
        <p:txBody>
          <a:bodyPr/>
          <a:lstStyle/>
          <a:p>
            <a:pPr eaLnBrk="1" hangingPunct="1"/>
            <a:r>
              <a:rPr lang="en-US" sz="2800" dirty="0" smtClean="0"/>
              <a:t>Galileo Jupiter Mission</a:t>
            </a:r>
          </a:p>
          <a:p>
            <a:pPr lvl="1" eaLnBrk="1" hangingPunct="1"/>
            <a:r>
              <a:rPr lang="en-US" sz="2400" dirty="0" smtClean="0"/>
              <a:t>Earth flyby provided similar view to Lagrange and polar </a:t>
            </a:r>
            <a:r>
              <a:rPr lang="en-US" sz="2400" dirty="0" smtClean="0"/>
              <a:t>ALO</a:t>
            </a:r>
            <a:endParaRPr lang="en-US" sz="2400" dirty="0" smtClean="0"/>
          </a:p>
          <a:p>
            <a:pPr eaLnBrk="1" hangingPunct="1"/>
            <a:r>
              <a:rPr lang="en-US" sz="2800" dirty="0" smtClean="0"/>
              <a:t>Deep Space Climate Observatory (DSCOVR)</a:t>
            </a:r>
          </a:p>
          <a:p>
            <a:pPr lvl="1" eaLnBrk="1" hangingPunct="1"/>
            <a:r>
              <a:rPr lang="en-US" sz="2400" dirty="0" smtClean="0"/>
              <a:t>Solar wind mission</a:t>
            </a:r>
          </a:p>
          <a:p>
            <a:pPr lvl="1" eaLnBrk="1" hangingPunct="1"/>
            <a:r>
              <a:rPr lang="en-US" sz="2400" dirty="0" smtClean="0"/>
              <a:t>Imager and radiometer w</a:t>
            </a:r>
            <a:r>
              <a:rPr lang="en-US" sz="2400" dirty="0" smtClean="0"/>
              <a:t>ill observe </a:t>
            </a:r>
            <a:r>
              <a:rPr lang="en-US" sz="2400" dirty="0" smtClean="0"/>
              <a:t>poles </a:t>
            </a:r>
            <a:r>
              <a:rPr lang="en-US" sz="2400" dirty="0" smtClean="0"/>
              <a:t>for extended durations</a:t>
            </a:r>
          </a:p>
          <a:p>
            <a:pPr lvl="1" eaLnBrk="1" hangingPunct="1"/>
            <a:r>
              <a:rPr lang="en-US" sz="2400" dirty="0" smtClean="0"/>
              <a:t>Higher resolution and more channels</a:t>
            </a:r>
            <a:endParaRPr lang="en-US" sz="2400" dirty="0" smtClean="0"/>
          </a:p>
        </p:txBody>
      </p:sp>
      <p:pic>
        <p:nvPicPr>
          <p:cNvPr id="12292" name="Content Placeholder 6" descr="south_am_44000_43900_diff"/>
          <p:cNvPicPr>
            <a:picLocks noChangeAspect="1"/>
          </p:cNvPicPr>
          <p:nvPr/>
        </p:nvPicPr>
        <p:blipFill>
          <a:blip r:embed="rId2" cstate="print">
            <a:lum bright="12000" contrast="-12000"/>
          </a:blip>
          <a:srcRect/>
          <a:stretch>
            <a:fillRect/>
          </a:stretch>
        </p:blipFill>
        <p:spPr bwMode="auto">
          <a:xfrm>
            <a:off x="6553200" y="1295400"/>
            <a:ext cx="2438400" cy="2441575"/>
          </a:xfrm>
          <a:prstGeom prst="rect">
            <a:avLst/>
          </a:prstGeom>
          <a:noFill/>
          <a:ln w="9525">
            <a:noFill/>
            <a:miter lim="800000"/>
            <a:headEnd/>
            <a:tailEnd/>
          </a:ln>
        </p:spPr>
      </p:pic>
      <p:pic>
        <p:nvPicPr>
          <p:cNvPr id="5" name="Picture 4" descr="e1wgm14a.gif"/>
          <p:cNvPicPr>
            <a:picLocks noChangeAspect="1"/>
          </p:cNvPicPr>
          <p:nvPr/>
        </p:nvPicPr>
        <p:blipFill>
          <a:blip r:embed="rId3" cstate="print"/>
          <a:srcRect/>
          <a:stretch>
            <a:fillRect/>
          </a:stretch>
        </p:blipFill>
        <p:spPr bwMode="auto">
          <a:xfrm>
            <a:off x="4662488" y="1676400"/>
            <a:ext cx="1524000" cy="1524000"/>
          </a:xfrm>
          <a:prstGeom prst="rect">
            <a:avLst/>
          </a:prstGeom>
          <a:noFill/>
          <a:ln w="9525">
            <a:noFill/>
            <a:miter lim="800000"/>
            <a:headEnd/>
            <a:tailEnd/>
          </a:ln>
        </p:spPr>
      </p:pic>
      <p:pic>
        <p:nvPicPr>
          <p:cNvPr id="12294" name="Picture 11" descr="temp_diff_pos_615444500_61543900c"/>
          <p:cNvPicPr>
            <a:picLocks noChangeAspect="1" noChangeArrowheads="1"/>
          </p:cNvPicPr>
          <p:nvPr/>
        </p:nvPicPr>
        <p:blipFill>
          <a:blip r:embed="rId4" cstate="print"/>
          <a:srcRect l="6610" t="6546" r="6610" b="6546"/>
          <a:stretch>
            <a:fillRect/>
          </a:stretch>
        </p:blipFill>
        <p:spPr bwMode="auto">
          <a:xfrm>
            <a:off x="6705600" y="4191000"/>
            <a:ext cx="2290763" cy="2205038"/>
          </a:xfrm>
          <a:prstGeom prst="rect">
            <a:avLst/>
          </a:prstGeom>
          <a:noFill/>
          <a:ln w="9525">
            <a:noFill/>
            <a:miter lim="800000"/>
            <a:headEnd/>
            <a:tailEnd/>
          </a:ln>
        </p:spPr>
      </p:pic>
      <p:pic>
        <p:nvPicPr>
          <p:cNvPr id="12295" name="Picture 2"/>
          <p:cNvPicPr>
            <a:picLocks noChangeAspect="1" noChangeArrowheads="1"/>
          </p:cNvPicPr>
          <p:nvPr/>
        </p:nvPicPr>
        <p:blipFill>
          <a:blip r:embed="rId5" cstate="print"/>
          <a:srcRect/>
          <a:stretch>
            <a:fillRect/>
          </a:stretch>
        </p:blipFill>
        <p:spPr bwMode="auto">
          <a:xfrm>
            <a:off x="4343400" y="4191000"/>
            <a:ext cx="2057400" cy="2057400"/>
          </a:xfrm>
          <a:prstGeom prst="rect">
            <a:avLst/>
          </a:prstGeom>
          <a:noFill/>
          <a:ln w="9525">
            <a:noFill/>
            <a:miter lim="800000"/>
            <a:headEnd/>
            <a:tailEnd/>
          </a:ln>
        </p:spPr>
      </p:pic>
      <p:sp>
        <p:nvSpPr>
          <p:cNvPr id="12296" name="TextBox 7"/>
          <p:cNvSpPr txBox="1">
            <a:spLocks noChangeArrowheads="1"/>
          </p:cNvSpPr>
          <p:nvPr/>
        </p:nvSpPr>
        <p:spPr bwMode="auto">
          <a:xfrm>
            <a:off x="4572000" y="3200400"/>
            <a:ext cx="1736725" cy="461963"/>
          </a:xfrm>
          <a:prstGeom prst="rect">
            <a:avLst/>
          </a:prstGeom>
          <a:noFill/>
          <a:ln w="9525">
            <a:noFill/>
            <a:miter lim="800000"/>
            <a:headEnd/>
            <a:tailEnd/>
          </a:ln>
        </p:spPr>
        <p:txBody>
          <a:bodyPr wrap="none">
            <a:spAutoFit/>
          </a:bodyPr>
          <a:lstStyle/>
          <a:p>
            <a:pPr algn="ctr"/>
            <a:r>
              <a:rPr lang="en-US" sz="1200"/>
              <a:t>Galileo Near Infrared </a:t>
            </a:r>
          </a:p>
          <a:p>
            <a:pPr algn="ctr"/>
            <a:r>
              <a:rPr lang="en-US" sz="1200"/>
              <a:t>Mapping Spectrometer</a:t>
            </a:r>
          </a:p>
        </p:txBody>
      </p:sp>
      <p:sp>
        <p:nvSpPr>
          <p:cNvPr id="12297" name="TextBox 9"/>
          <p:cNvSpPr txBox="1">
            <a:spLocks noChangeArrowheads="1"/>
          </p:cNvSpPr>
          <p:nvPr/>
        </p:nvSpPr>
        <p:spPr bwMode="auto">
          <a:xfrm>
            <a:off x="6704013" y="3810000"/>
            <a:ext cx="2197100" cy="276225"/>
          </a:xfrm>
          <a:prstGeom prst="rect">
            <a:avLst/>
          </a:prstGeom>
          <a:noFill/>
          <a:ln w="9525">
            <a:noFill/>
            <a:miter lim="800000"/>
            <a:headEnd/>
            <a:tailEnd/>
          </a:ln>
        </p:spPr>
        <p:txBody>
          <a:bodyPr wrap="none">
            <a:spAutoFit/>
          </a:bodyPr>
          <a:lstStyle/>
          <a:p>
            <a:pPr algn="ctr"/>
            <a:r>
              <a:rPr lang="en-US" sz="1200"/>
              <a:t>Aerosols derived from Galileo</a:t>
            </a:r>
          </a:p>
        </p:txBody>
      </p:sp>
      <p:sp>
        <p:nvSpPr>
          <p:cNvPr id="12298" name="TextBox 10"/>
          <p:cNvSpPr txBox="1">
            <a:spLocks noChangeArrowheads="1"/>
          </p:cNvSpPr>
          <p:nvPr/>
        </p:nvSpPr>
        <p:spPr bwMode="auto">
          <a:xfrm>
            <a:off x="6918325" y="6400800"/>
            <a:ext cx="1770063" cy="461963"/>
          </a:xfrm>
          <a:prstGeom prst="rect">
            <a:avLst/>
          </a:prstGeom>
          <a:noFill/>
          <a:ln w="9525">
            <a:noFill/>
            <a:miter lim="800000"/>
            <a:headEnd/>
            <a:tailEnd/>
          </a:ln>
        </p:spPr>
        <p:txBody>
          <a:bodyPr wrap="none">
            <a:spAutoFit/>
          </a:bodyPr>
          <a:lstStyle/>
          <a:p>
            <a:pPr algn="ctr"/>
            <a:r>
              <a:rPr lang="en-US" sz="1200"/>
              <a:t>Cloud feature changes </a:t>
            </a:r>
          </a:p>
          <a:p>
            <a:pPr algn="ctr"/>
            <a:r>
              <a:rPr lang="en-US" sz="1200"/>
              <a:t>derived from Galileo</a:t>
            </a:r>
          </a:p>
        </p:txBody>
      </p:sp>
      <p:sp>
        <p:nvSpPr>
          <p:cNvPr id="12299" name="TextBox 11"/>
          <p:cNvSpPr txBox="1">
            <a:spLocks noChangeArrowheads="1"/>
          </p:cNvSpPr>
          <p:nvPr/>
        </p:nvSpPr>
        <p:spPr bwMode="auto">
          <a:xfrm>
            <a:off x="4495800" y="6248400"/>
            <a:ext cx="1789113" cy="461963"/>
          </a:xfrm>
          <a:prstGeom prst="rect">
            <a:avLst/>
          </a:prstGeom>
          <a:noFill/>
          <a:ln w="9525">
            <a:noFill/>
            <a:miter lim="800000"/>
            <a:headEnd/>
            <a:tailEnd/>
          </a:ln>
        </p:spPr>
        <p:txBody>
          <a:bodyPr wrap="none">
            <a:spAutoFit/>
          </a:bodyPr>
          <a:lstStyle/>
          <a:p>
            <a:pPr algn="ctr"/>
            <a:r>
              <a:rPr lang="en-US" sz="1200"/>
              <a:t>Composite of DSCOVR</a:t>
            </a:r>
          </a:p>
          <a:p>
            <a:pPr algn="ctr"/>
            <a:r>
              <a:rPr lang="en-US" sz="1200"/>
              <a:t>view from MODIS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Satellite Communications</a:t>
            </a:r>
            <a:endParaRPr lang="en-US" dirty="0"/>
          </a:p>
        </p:txBody>
      </p:sp>
      <p:sp>
        <p:nvSpPr>
          <p:cNvPr id="3" name="Content Placeholder 2"/>
          <p:cNvSpPr>
            <a:spLocks noGrp="1"/>
          </p:cNvSpPr>
          <p:nvPr>
            <p:ph idx="1"/>
          </p:nvPr>
        </p:nvSpPr>
        <p:spPr/>
        <p:txBody>
          <a:bodyPr/>
          <a:lstStyle/>
          <a:p>
            <a:r>
              <a:rPr lang="en-US" sz="2400" dirty="0" smtClean="0"/>
              <a:t>30 minute data latency requirement from polar environmental satellites</a:t>
            </a:r>
          </a:p>
          <a:p>
            <a:r>
              <a:rPr lang="en-US" sz="2400" dirty="0" err="1" smtClean="0"/>
              <a:t>SafetyNet</a:t>
            </a:r>
            <a:r>
              <a:rPr lang="en-US" sz="2400" dirty="0" smtClean="0"/>
              <a:t> is a network of 15 ground stations under construction to handle 3 polar environmental satellites generating 15 Mbps data </a:t>
            </a:r>
            <a:r>
              <a:rPr lang="en-US" sz="2400" dirty="0" err="1" smtClean="0"/>
              <a:t>downlinked</a:t>
            </a:r>
            <a:r>
              <a:rPr lang="en-US" sz="2400" dirty="0" smtClean="0"/>
              <a:t> at 150 Mbps</a:t>
            </a:r>
          </a:p>
          <a:p>
            <a:r>
              <a:rPr lang="en-US" sz="2400" dirty="0" smtClean="0"/>
              <a:t>Includes McMurdo, with GEO crosslink</a:t>
            </a:r>
          </a:p>
          <a:p>
            <a:r>
              <a:rPr lang="en-US" sz="2400" dirty="0" smtClean="0"/>
              <a:t>&gt;6 minute average, 42 minute max latency</a:t>
            </a:r>
          </a:p>
        </p:txBody>
      </p:sp>
      <p:pic>
        <p:nvPicPr>
          <p:cNvPr id="1026" name="Picture 2"/>
          <p:cNvPicPr>
            <a:picLocks noChangeAspect="1" noChangeArrowheads="1"/>
          </p:cNvPicPr>
          <p:nvPr/>
        </p:nvPicPr>
        <p:blipFill>
          <a:blip r:embed="rId3" cstate="print"/>
          <a:srcRect/>
          <a:stretch>
            <a:fillRect/>
          </a:stretch>
        </p:blipFill>
        <p:spPr bwMode="auto">
          <a:xfrm>
            <a:off x="2362200" y="4495800"/>
            <a:ext cx="43815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 Satellite </a:t>
            </a:r>
            <a:r>
              <a:rPr lang="en-US" dirty="0" smtClean="0"/>
              <a:t>Crosslink</a:t>
            </a:r>
            <a:endParaRPr lang="en-US" dirty="0"/>
          </a:p>
        </p:txBody>
      </p:sp>
      <p:sp>
        <p:nvSpPr>
          <p:cNvPr id="3" name="Content Placeholder 2"/>
          <p:cNvSpPr>
            <a:spLocks noGrp="1"/>
          </p:cNvSpPr>
          <p:nvPr>
            <p:ph idx="1"/>
          </p:nvPr>
        </p:nvSpPr>
        <p:spPr>
          <a:xfrm>
            <a:off x="457200" y="1600200"/>
            <a:ext cx="4114800" cy="4525963"/>
          </a:xfrm>
        </p:spPr>
        <p:txBody>
          <a:bodyPr/>
          <a:lstStyle/>
          <a:p>
            <a:r>
              <a:rPr lang="en-US" sz="2400" dirty="0" smtClean="0"/>
              <a:t>Two solar sail spacecraft in opposite north/south ALOs</a:t>
            </a:r>
          </a:p>
          <a:p>
            <a:r>
              <a:rPr lang="en-US" sz="2400" dirty="0" smtClean="0"/>
              <a:t>Continuous visibility of one ground station each</a:t>
            </a:r>
          </a:p>
          <a:p>
            <a:pPr lvl="1"/>
            <a:r>
              <a:rPr lang="en-US" sz="2000" dirty="0" smtClean="0"/>
              <a:t>~66.5° elevation</a:t>
            </a:r>
          </a:p>
          <a:p>
            <a:r>
              <a:rPr lang="en-US" sz="2400" dirty="0" smtClean="0"/>
              <a:t>30 seconds average, 130 seconds max latency</a:t>
            </a:r>
          </a:p>
          <a:p>
            <a:r>
              <a:rPr lang="en-US" sz="2400" dirty="0" smtClean="0"/>
              <a:t>2 </a:t>
            </a:r>
            <a:r>
              <a:rPr lang="en-US" sz="2400" dirty="0" err="1" smtClean="0"/>
              <a:t>sailcraft</a:t>
            </a:r>
            <a:r>
              <a:rPr lang="en-US" sz="2400" dirty="0" smtClean="0"/>
              <a:t> &amp; ground stations and near </a:t>
            </a:r>
            <a:r>
              <a:rPr lang="en-US" sz="2400" dirty="0" err="1" smtClean="0"/>
              <a:t>realtime</a:t>
            </a:r>
            <a:r>
              <a:rPr lang="en-US" sz="2400" dirty="0" smtClean="0"/>
              <a:t> data vs. 15 ground </a:t>
            </a:r>
            <a:r>
              <a:rPr lang="en-US" sz="2400" dirty="0" smtClean="0"/>
              <a:t>stations</a:t>
            </a:r>
            <a:endParaRPr lang="en-US" sz="2400" dirty="0" smtClean="0"/>
          </a:p>
        </p:txBody>
      </p:sp>
      <p:pic>
        <p:nvPicPr>
          <p:cNvPr id="4" name="Picture 6" descr="alo_earth_crop"/>
          <p:cNvPicPr>
            <a:picLocks noChangeAspect="1" noChangeArrowheads="1"/>
          </p:cNvPicPr>
          <p:nvPr/>
        </p:nvPicPr>
        <p:blipFill>
          <a:blip r:embed="rId3" cstate="print"/>
          <a:srcRect/>
          <a:stretch>
            <a:fillRect/>
          </a:stretch>
        </p:blipFill>
        <p:spPr bwMode="auto">
          <a:xfrm>
            <a:off x="5256213" y="1295400"/>
            <a:ext cx="3582987" cy="4953000"/>
          </a:xfrm>
          <a:prstGeom prst="rect">
            <a:avLst/>
          </a:prstGeom>
          <a:noFill/>
        </p:spPr>
      </p:pic>
      <p:sp>
        <p:nvSpPr>
          <p:cNvPr id="5" name="Rectangle 4"/>
          <p:cNvSpPr/>
          <p:nvPr/>
        </p:nvSpPr>
        <p:spPr bwMode="auto">
          <a:xfrm>
            <a:off x="5486400" y="3886200"/>
            <a:ext cx="3810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629400" y="5791200"/>
            <a:ext cx="3048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8077200" y="2895600"/>
            <a:ext cx="3048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pPr marL="0" indent="0">
              <a:buNone/>
            </a:pPr>
            <a:r>
              <a:rPr lang="en-US" sz="2000" dirty="0" smtClean="0"/>
              <a:t>Solar sails are large, lightweight mirrors that push spacecraft by the gentle pressure of reflected sunlight. In the vicinity of Earth, the gentle, continuous, fuel-free thrust of solar sails enables whole new families of orbits with a new perspective on the Earth and sun-Earth connection. Solar sails may enable early detection of space weather events that disrupt power grids, communications, and navigation. They may also enable continuous monitoring of polar weather and climate parameters, and </a:t>
            </a:r>
            <a:r>
              <a:rPr lang="en-US" sz="2000" dirty="0" err="1" smtClean="0"/>
              <a:t>intercalibrate</a:t>
            </a:r>
            <a:r>
              <a:rPr lang="en-US" sz="2000" dirty="0" smtClean="0"/>
              <a:t> multiple observing systems in space and on Earth. NASA’s Galileo mission to Jupiter provided valuable remote sensing proxy data during an Earth flyby in 1990. The unique vantage point of solar sails may also enhance data transfer from polar satellites and polar ground stations. Solar sails are no longer science fiction; the Japan Aerospace Exploration Agency (JAXA) is flying the first solar sail spacecraft on a test flight to Venus. Several small </a:t>
            </a:r>
            <a:r>
              <a:rPr lang="en-US" sz="2000" dirty="0" err="1" smtClean="0"/>
              <a:t>Cubesat</a:t>
            </a:r>
            <a:r>
              <a:rPr lang="en-US" sz="2000" dirty="0" smtClean="0"/>
              <a:t> solar sail spacecraft are under development for flight over the next few years. Prior NASA research developed high performance sail technology on the ground.</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dirty="0" smtClean="0"/>
              <a:t>Polar Communications</a:t>
            </a:r>
            <a:endParaRPr lang="en-US" sz="4000" dirty="0"/>
          </a:p>
        </p:txBody>
      </p:sp>
      <p:sp>
        <p:nvSpPr>
          <p:cNvPr id="75779" name="Rectangle 3"/>
          <p:cNvSpPr>
            <a:spLocks noGrp="1" noChangeArrowheads="1"/>
          </p:cNvSpPr>
          <p:nvPr>
            <p:ph type="body" sz="half" idx="1"/>
          </p:nvPr>
        </p:nvSpPr>
        <p:spPr>
          <a:xfrm>
            <a:off x="457200" y="2027238"/>
            <a:ext cx="4038600" cy="4525962"/>
          </a:xfrm>
        </p:spPr>
        <p:txBody>
          <a:bodyPr/>
          <a:lstStyle/>
          <a:p>
            <a:pPr>
              <a:lnSpc>
                <a:spcPct val="90000"/>
              </a:lnSpc>
            </a:pPr>
            <a:r>
              <a:rPr lang="en-US" sz="2000" dirty="0"/>
              <a:t>National Science Foundation (NSF) operates the South Pole research station. </a:t>
            </a:r>
            <a:endParaRPr lang="en-US" sz="2000" dirty="0" smtClean="0"/>
          </a:p>
          <a:p>
            <a:pPr>
              <a:lnSpc>
                <a:spcPct val="90000"/>
              </a:lnSpc>
            </a:pPr>
            <a:r>
              <a:rPr lang="en-US" sz="2000" dirty="0" smtClean="0"/>
              <a:t>Limited </a:t>
            </a:r>
            <a:r>
              <a:rPr lang="en-US" sz="2000" dirty="0"/>
              <a:t>communication coverage (several hours per day) from old geosynchronous  satellites in inclined orbits.</a:t>
            </a:r>
          </a:p>
          <a:p>
            <a:pPr>
              <a:lnSpc>
                <a:spcPct val="90000"/>
              </a:lnSpc>
            </a:pPr>
            <a:r>
              <a:rPr lang="en-US" sz="2000" dirty="0"/>
              <a:t>A single ALO satellite &gt;22.5</a:t>
            </a:r>
            <a:r>
              <a:rPr lang="en-US" sz="2000" dirty="0">
                <a:cs typeface="Arial" charset="0"/>
              </a:rPr>
              <a:t>° south of L1 or L2 has year-round visibility to the South Pole. </a:t>
            </a:r>
            <a:endParaRPr lang="en-US" sz="2000" dirty="0" smtClean="0">
              <a:cs typeface="Arial" charset="0"/>
            </a:endParaRPr>
          </a:p>
          <a:p>
            <a:pPr>
              <a:lnSpc>
                <a:spcPct val="90000"/>
              </a:lnSpc>
            </a:pPr>
            <a:r>
              <a:rPr lang="en-US" sz="2000" dirty="0" smtClean="0">
                <a:cs typeface="Arial" charset="0"/>
              </a:rPr>
              <a:t>Remaining </a:t>
            </a:r>
            <a:r>
              <a:rPr lang="en-US" sz="2000" dirty="0">
                <a:cs typeface="Arial" charset="0"/>
              </a:rPr>
              <a:t>close to the sun-Earth line also permits solar wind monitoring.</a:t>
            </a:r>
          </a:p>
        </p:txBody>
      </p:sp>
      <p:pic>
        <p:nvPicPr>
          <p:cNvPr id="75785" name="Picture 9"/>
          <p:cNvPicPr>
            <a:picLocks noChangeAspect="1" noChangeArrowheads="1"/>
          </p:cNvPicPr>
          <p:nvPr/>
        </p:nvPicPr>
        <p:blipFill>
          <a:blip r:embed="rId3" cstate="print"/>
          <a:srcRect/>
          <a:stretch>
            <a:fillRect/>
          </a:stretch>
        </p:blipFill>
        <p:spPr bwMode="auto">
          <a:xfrm>
            <a:off x="4648200" y="2057400"/>
            <a:ext cx="3960813" cy="3960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Challenges</a:t>
            </a:r>
          </a:p>
        </p:txBody>
      </p:sp>
      <p:sp>
        <p:nvSpPr>
          <p:cNvPr id="14339" name="Content Placeholder 3"/>
          <p:cNvSpPr>
            <a:spLocks noGrp="1"/>
          </p:cNvSpPr>
          <p:nvPr>
            <p:ph idx="1"/>
          </p:nvPr>
        </p:nvSpPr>
        <p:spPr/>
        <p:txBody>
          <a:bodyPr/>
          <a:lstStyle/>
          <a:p>
            <a:pPr eaLnBrk="1" hangingPunct="1"/>
            <a:r>
              <a:rPr lang="en-US" sz="1800" dirty="0" smtClean="0"/>
              <a:t>NOAA depends on NASA for new spacecraft technologies</a:t>
            </a:r>
          </a:p>
          <a:p>
            <a:pPr eaLnBrk="1" hangingPunct="1"/>
            <a:r>
              <a:rPr lang="en-US" sz="1800" dirty="0" smtClean="0"/>
              <a:t>Current barriers to development</a:t>
            </a:r>
          </a:p>
          <a:p>
            <a:pPr lvl="1" eaLnBrk="1" hangingPunct="1"/>
            <a:r>
              <a:rPr lang="en-US" sz="1400" dirty="0" smtClean="0"/>
              <a:t>NASA develops technologies for science, not operational requirements</a:t>
            </a:r>
          </a:p>
          <a:p>
            <a:pPr lvl="1" eaLnBrk="1" hangingPunct="1"/>
            <a:r>
              <a:rPr lang="en-US" sz="1400" dirty="0" smtClean="0"/>
              <a:t>Changing political priorities</a:t>
            </a:r>
          </a:p>
          <a:p>
            <a:pPr lvl="1" eaLnBrk="1" hangingPunct="1"/>
            <a:r>
              <a:rPr lang="en-US" sz="1400" dirty="0" smtClean="0"/>
              <a:t>Competition between technology programs</a:t>
            </a:r>
          </a:p>
          <a:p>
            <a:pPr lvl="1" eaLnBrk="1" hangingPunct="1"/>
            <a:r>
              <a:rPr lang="en-US" sz="1400" dirty="0" smtClean="0"/>
              <a:t>Solar sails not flight validated despite compelling applications and progress in ground development</a:t>
            </a:r>
            <a:endParaRPr lang="en-US" sz="1800" dirty="0" smtClean="0"/>
          </a:p>
          <a:p>
            <a:pPr eaLnBrk="1" hangingPunct="1"/>
            <a:r>
              <a:rPr lang="en-US" sz="1800" dirty="0" smtClean="0"/>
              <a:t>Research </a:t>
            </a:r>
            <a:r>
              <a:rPr lang="en-US" sz="1800" dirty="0" smtClean="0"/>
              <a:t>to operations transition process </a:t>
            </a:r>
            <a:r>
              <a:rPr lang="en-US" sz="1800" dirty="0" smtClean="0"/>
              <a:t>is long and </a:t>
            </a:r>
            <a:r>
              <a:rPr lang="en-US" sz="1800" dirty="0" smtClean="0"/>
              <a:t>arduous</a:t>
            </a:r>
            <a:endParaRPr lang="en-US" sz="1800" dirty="0" smtClean="0"/>
          </a:p>
          <a:p>
            <a:pPr lvl="1" eaLnBrk="1" hangingPunct="1"/>
            <a:r>
              <a:rPr lang="en-US" sz="1600" dirty="0" smtClean="0"/>
              <a:t>NASA</a:t>
            </a:r>
          </a:p>
          <a:p>
            <a:pPr lvl="2" eaLnBrk="1" hangingPunct="1"/>
            <a:r>
              <a:rPr lang="en-US" sz="1400" dirty="0" smtClean="0"/>
              <a:t>Researches &amp; develops new technology</a:t>
            </a:r>
          </a:p>
          <a:p>
            <a:pPr lvl="2" eaLnBrk="1" hangingPunct="1"/>
            <a:r>
              <a:rPr lang="en-US" sz="1400" dirty="0" smtClean="0"/>
              <a:t>Flight validation</a:t>
            </a:r>
          </a:p>
          <a:p>
            <a:pPr lvl="2" eaLnBrk="1" hangingPunct="1"/>
            <a:r>
              <a:rPr lang="en-US" sz="1400" dirty="0" smtClean="0"/>
              <a:t>Proposes science mission</a:t>
            </a:r>
          </a:p>
          <a:p>
            <a:pPr lvl="2" eaLnBrk="1" hangingPunct="1"/>
            <a:r>
              <a:rPr lang="en-US" sz="1400" dirty="0" smtClean="0"/>
              <a:t>Flies science mission</a:t>
            </a:r>
          </a:p>
          <a:p>
            <a:pPr lvl="1" eaLnBrk="1" hangingPunct="1"/>
            <a:r>
              <a:rPr lang="en-US" sz="1600" dirty="0" smtClean="0"/>
              <a:t>NOAA</a:t>
            </a:r>
          </a:p>
          <a:p>
            <a:pPr lvl="2" eaLnBrk="1" hangingPunct="1"/>
            <a:r>
              <a:rPr lang="en-US" sz="1400" dirty="0" smtClean="0"/>
              <a:t>Evaluates science mission for operational utility</a:t>
            </a:r>
          </a:p>
          <a:p>
            <a:pPr lvl="2" eaLnBrk="1" hangingPunct="1"/>
            <a:r>
              <a:rPr lang="en-US" sz="1400" dirty="0" smtClean="0"/>
              <a:t>Performs research to operations transition</a:t>
            </a:r>
          </a:p>
          <a:p>
            <a:pPr lvl="2" eaLnBrk="1" hangingPunct="1"/>
            <a:r>
              <a:rPr lang="en-US" sz="1400" dirty="0" smtClean="0"/>
              <a:t>Flies operational </a:t>
            </a:r>
            <a:r>
              <a:rPr lang="en-US" sz="1400" dirty="0" smtClean="0"/>
              <a:t>mission</a:t>
            </a:r>
            <a:endParaRPr lang="en-US" sz="1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Drivers and Opportunities</a:t>
            </a:r>
            <a:endParaRPr lang="en-US" dirty="0" smtClean="0"/>
          </a:p>
        </p:txBody>
      </p:sp>
      <p:sp>
        <p:nvSpPr>
          <p:cNvPr id="15363" name="Content Placeholder 2"/>
          <p:cNvSpPr>
            <a:spLocks noGrp="1"/>
          </p:cNvSpPr>
          <p:nvPr>
            <p:ph idx="1"/>
          </p:nvPr>
        </p:nvSpPr>
        <p:spPr/>
        <p:txBody>
          <a:bodyPr/>
          <a:lstStyle/>
          <a:p>
            <a:pPr eaLnBrk="1" hangingPunct="1"/>
            <a:r>
              <a:rPr lang="en-US" sz="2800" dirty="0" smtClean="0"/>
              <a:t>National Academy of Sciences</a:t>
            </a:r>
          </a:p>
          <a:p>
            <a:pPr eaLnBrk="1" hangingPunct="1"/>
            <a:r>
              <a:rPr lang="en-US" sz="2800" dirty="0" smtClean="0"/>
              <a:t>National Space Weather Program</a:t>
            </a:r>
          </a:p>
          <a:p>
            <a:pPr eaLnBrk="1" hangingPunct="1"/>
            <a:r>
              <a:rPr lang="en-US" sz="2800" dirty="0" smtClean="0"/>
              <a:t>NASA </a:t>
            </a:r>
            <a:r>
              <a:rPr lang="en-US" sz="2800" dirty="0" smtClean="0"/>
              <a:t>Space Technology Office</a:t>
            </a:r>
          </a:p>
          <a:p>
            <a:pPr eaLnBrk="1" hangingPunct="1"/>
            <a:r>
              <a:rPr lang="en-US" sz="2800" dirty="0" smtClean="0"/>
              <a:t>Small satellites (</a:t>
            </a:r>
            <a:r>
              <a:rPr lang="en-US" sz="2800" dirty="0" err="1" smtClean="0"/>
              <a:t>nanosatellites</a:t>
            </a:r>
            <a:r>
              <a:rPr lang="en-US" sz="2800" dirty="0" smtClean="0"/>
              <a:t>, </a:t>
            </a:r>
            <a:r>
              <a:rPr lang="en-US" sz="2800" dirty="0" err="1" smtClean="0"/>
              <a:t>cubesats</a:t>
            </a:r>
            <a:r>
              <a:rPr lang="en-US" sz="2800" dirty="0" smtClean="0"/>
              <a:t>)</a:t>
            </a:r>
            <a:endParaRPr lang="en-US" sz="2800" dirty="0" smtClean="0"/>
          </a:p>
          <a:p>
            <a:pPr eaLnBrk="1" hangingPunct="1"/>
            <a:r>
              <a:rPr lang="en-US" sz="2800" dirty="0" smtClean="0"/>
              <a:t>JAXA IKAROS</a:t>
            </a:r>
          </a:p>
          <a:p>
            <a:pPr eaLnBrk="1" hangingPunct="1"/>
            <a:r>
              <a:rPr lang="en-US" sz="2800" dirty="0" smtClean="0"/>
              <a:t>DSCOVR </a:t>
            </a:r>
          </a:p>
          <a:p>
            <a:pPr lvl="1" eaLnBrk="1" hangingPunct="1"/>
            <a:r>
              <a:rPr lang="en-US" sz="2400" dirty="0" smtClean="0"/>
              <a:t>Solar </a:t>
            </a:r>
            <a:r>
              <a:rPr lang="en-US" sz="2400" dirty="0" smtClean="0"/>
              <a:t>wind </a:t>
            </a:r>
            <a:r>
              <a:rPr lang="en-US" sz="2400" dirty="0" smtClean="0"/>
              <a:t>as operational NOAA </a:t>
            </a:r>
            <a:r>
              <a:rPr lang="en-US" sz="2400" dirty="0" smtClean="0"/>
              <a:t>capability</a:t>
            </a:r>
          </a:p>
          <a:p>
            <a:pPr lvl="1" eaLnBrk="1" hangingPunct="1"/>
            <a:r>
              <a:rPr lang="en-US" sz="2400" dirty="0" smtClean="0"/>
              <a:t>Earth science </a:t>
            </a:r>
            <a:r>
              <a:rPr lang="en-US" sz="2400" dirty="0" smtClean="0"/>
              <a:t>research </a:t>
            </a:r>
            <a:r>
              <a:rPr lang="en-US" sz="2400" dirty="0" smtClean="0"/>
              <a:t>to operations opportunity</a:t>
            </a:r>
          </a:p>
          <a:p>
            <a:pPr eaLnBrk="1" hangingPunct="1"/>
            <a:r>
              <a:rPr lang="en-US" sz="2800" dirty="0" smtClean="0"/>
              <a:t>Commercial services</a:t>
            </a:r>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Solar sails enable new orbits</a:t>
            </a:r>
          </a:p>
          <a:p>
            <a:r>
              <a:rPr lang="en-US" sz="2800" dirty="0" smtClean="0"/>
              <a:t>Early </a:t>
            </a:r>
            <a:r>
              <a:rPr lang="en-US" sz="2800" dirty="0" smtClean="0"/>
              <a:t>solar wind </a:t>
            </a:r>
            <a:r>
              <a:rPr lang="en-US" sz="2800" dirty="0" smtClean="0"/>
              <a:t>disturbance </a:t>
            </a:r>
            <a:r>
              <a:rPr lang="en-US" sz="2800" dirty="0" smtClean="0"/>
              <a:t>warnings</a:t>
            </a:r>
            <a:endParaRPr lang="en-US" sz="2800" dirty="0" smtClean="0"/>
          </a:p>
          <a:p>
            <a:r>
              <a:rPr lang="en-US" sz="2800" dirty="0" smtClean="0"/>
              <a:t>Continuous </a:t>
            </a:r>
            <a:r>
              <a:rPr lang="en-US" sz="2800" dirty="0" smtClean="0"/>
              <a:t>aurora </a:t>
            </a:r>
            <a:r>
              <a:rPr lang="en-US" sz="2800" dirty="0" smtClean="0"/>
              <a:t>&amp; ionosphere </a:t>
            </a:r>
            <a:r>
              <a:rPr lang="en-US" sz="2800" dirty="0" smtClean="0"/>
              <a:t>monitoring</a:t>
            </a:r>
          </a:p>
          <a:p>
            <a:r>
              <a:rPr lang="en-US" sz="2800" dirty="0" smtClean="0"/>
              <a:t>Continuous hemispheric polar remote sensing</a:t>
            </a:r>
            <a:endParaRPr lang="en-US" sz="2800" dirty="0" smtClean="0"/>
          </a:p>
          <a:p>
            <a:r>
              <a:rPr lang="en-US" sz="2800" dirty="0" smtClean="0"/>
              <a:t>Greatly reduced infrastructure &amp; latency for polar </a:t>
            </a:r>
            <a:r>
              <a:rPr lang="en-US" sz="2800" dirty="0" smtClean="0"/>
              <a:t>satellite data downlink</a:t>
            </a:r>
            <a:endParaRPr lang="en-US" sz="2800" dirty="0" smtClean="0"/>
          </a:p>
          <a:p>
            <a:r>
              <a:rPr lang="en-US" sz="2800" dirty="0" smtClean="0"/>
              <a:t>Continuous </a:t>
            </a:r>
            <a:r>
              <a:rPr lang="en-US" sz="2800" dirty="0" smtClean="0"/>
              <a:t>polar </a:t>
            </a:r>
            <a:r>
              <a:rPr lang="en-US" sz="2800" dirty="0" smtClean="0"/>
              <a:t>data </a:t>
            </a:r>
            <a:r>
              <a:rPr lang="en-US" sz="2800" dirty="0" smtClean="0"/>
              <a:t>transmission</a:t>
            </a:r>
            <a:endParaRPr lang="en-US" sz="2800" dirty="0" smtClean="0"/>
          </a:p>
          <a:p>
            <a:r>
              <a:rPr lang="en-US" sz="2800" dirty="0" smtClean="0"/>
              <a:t>New opportunities to overcome historical challenges</a:t>
            </a:r>
            <a:endParaRPr lang="en-US"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Solar sails &amp; solar sailing</a:t>
            </a:r>
          </a:p>
          <a:p>
            <a:r>
              <a:rPr lang="en-US" dirty="0" smtClean="0"/>
              <a:t>Why NOAA?</a:t>
            </a:r>
          </a:p>
          <a:p>
            <a:r>
              <a:rPr lang="en-US" dirty="0" smtClean="0"/>
              <a:t>Orbits</a:t>
            </a:r>
          </a:p>
          <a:p>
            <a:r>
              <a:rPr lang="en-US" dirty="0" smtClean="0"/>
              <a:t>Space Weather</a:t>
            </a:r>
          </a:p>
          <a:p>
            <a:r>
              <a:rPr lang="en-US" dirty="0" smtClean="0"/>
              <a:t>Weather and </a:t>
            </a:r>
            <a:r>
              <a:rPr lang="en-US" dirty="0" smtClean="0"/>
              <a:t>Climate</a:t>
            </a:r>
          </a:p>
          <a:p>
            <a:r>
              <a:rPr lang="en-US" dirty="0" smtClean="0"/>
              <a:t>Communications</a:t>
            </a:r>
            <a:endParaRPr lang="en-US" dirty="0" smtClean="0"/>
          </a:p>
          <a:p>
            <a:r>
              <a:rPr lang="en-US" dirty="0" smtClean="0"/>
              <a:t>Challenges</a:t>
            </a:r>
            <a:endParaRPr lang="en-US" dirty="0" smtClean="0"/>
          </a:p>
          <a:p>
            <a:r>
              <a:rPr lang="en-US" dirty="0" smtClean="0"/>
              <a:t>Opportunities</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Sailing</a:t>
            </a:r>
          </a:p>
        </p:txBody>
      </p:sp>
      <p:sp>
        <p:nvSpPr>
          <p:cNvPr id="4" name="Oval 3"/>
          <p:cNvSpPr/>
          <p:nvPr/>
        </p:nvSpPr>
        <p:spPr>
          <a:xfrm>
            <a:off x="3657600" y="3429000"/>
            <a:ext cx="2057400" cy="1981200"/>
          </a:xfrm>
          <a:prstGeom prst="ellipse">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Sail deflects</a:t>
            </a:r>
          </a:p>
          <a:p>
            <a:pPr algn="ctr" fontAlgn="auto">
              <a:spcBef>
                <a:spcPts val="0"/>
              </a:spcBef>
              <a:spcAft>
                <a:spcPts val="0"/>
              </a:spcAft>
              <a:defRPr/>
            </a:pPr>
            <a:r>
              <a:rPr lang="en-US" dirty="0"/>
              <a:t>“stuff”</a:t>
            </a:r>
          </a:p>
        </p:txBody>
      </p:sp>
      <p:cxnSp>
        <p:nvCxnSpPr>
          <p:cNvPr id="6" name="Straight Arrow Connector 5"/>
          <p:cNvCxnSpPr/>
          <p:nvPr/>
        </p:nvCxnSpPr>
        <p:spPr>
          <a:xfrm>
            <a:off x="1752600" y="3505200"/>
            <a:ext cx="2362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295400" y="4113213"/>
            <a:ext cx="23622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295400" y="4799013"/>
            <a:ext cx="23622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1752600" y="5408613"/>
            <a:ext cx="23622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5715000" y="3962400"/>
            <a:ext cx="20574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791200" y="4648200"/>
            <a:ext cx="20574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486400" y="5181600"/>
            <a:ext cx="20574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029200" y="5486400"/>
            <a:ext cx="20574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5400000">
            <a:off x="4572000" y="2667000"/>
            <a:ext cx="1219200" cy="30480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rot="5400000">
            <a:off x="7315200" y="4343400"/>
            <a:ext cx="1219200" cy="304800"/>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sp>
        <p:nvSpPr>
          <p:cNvPr id="3086" name="TextBox 19"/>
          <p:cNvSpPr txBox="1">
            <a:spLocks noChangeArrowheads="1"/>
          </p:cNvSpPr>
          <p:nvPr/>
        </p:nvSpPr>
        <p:spPr bwMode="auto">
          <a:xfrm>
            <a:off x="381000" y="2743200"/>
            <a:ext cx="2463800" cy="646113"/>
          </a:xfrm>
          <a:prstGeom prst="rect">
            <a:avLst/>
          </a:prstGeom>
          <a:noFill/>
          <a:ln w="9525">
            <a:noFill/>
            <a:miter lim="800000"/>
            <a:headEnd/>
            <a:tailEnd/>
          </a:ln>
        </p:spPr>
        <p:txBody>
          <a:bodyPr wrap="none">
            <a:spAutoFit/>
          </a:bodyPr>
          <a:lstStyle/>
          <a:p>
            <a:pPr algn="ctr"/>
            <a:r>
              <a:rPr lang="en-US">
                <a:latin typeface="Calibri" pitchFamily="34" charset="0"/>
              </a:rPr>
              <a:t>“Stuff” with momentum</a:t>
            </a:r>
          </a:p>
          <a:p>
            <a:pPr algn="ctr"/>
            <a:r>
              <a:rPr lang="en-US">
                <a:latin typeface="Calibri" pitchFamily="34" charset="0"/>
              </a:rPr>
              <a:t>(e.g. air, sunlight)</a:t>
            </a:r>
          </a:p>
        </p:txBody>
      </p:sp>
      <p:sp>
        <p:nvSpPr>
          <p:cNvPr id="3087" name="TextBox 20"/>
          <p:cNvSpPr txBox="1">
            <a:spLocks noChangeArrowheads="1"/>
          </p:cNvSpPr>
          <p:nvPr/>
        </p:nvSpPr>
        <p:spPr bwMode="auto">
          <a:xfrm>
            <a:off x="6832600" y="3087688"/>
            <a:ext cx="2463800" cy="646112"/>
          </a:xfrm>
          <a:prstGeom prst="rect">
            <a:avLst/>
          </a:prstGeom>
          <a:noFill/>
          <a:ln w="9525">
            <a:noFill/>
            <a:miter lim="800000"/>
            <a:headEnd/>
            <a:tailEnd/>
          </a:ln>
        </p:spPr>
        <p:txBody>
          <a:bodyPr>
            <a:spAutoFit/>
          </a:bodyPr>
          <a:lstStyle/>
          <a:p>
            <a:pPr algn="ctr"/>
            <a:r>
              <a:rPr lang="en-US">
                <a:latin typeface="Calibri" pitchFamily="34" charset="0"/>
              </a:rPr>
              <a:t>Force on “stuff” from deflection by sail</a:t>
            </a:r>
          </a:p>
        </p:txBody>
      </p:sp>
      <p:sp>
        <p:nvSpPr>
          <p:cNvPr id="3088" name="TextBox 21"/>
          <p:cNvSpPr txBox="1">
            <a:spLocks noChangeArrowheads="1"/>
          </p:cNvSpPr>
          <p:nvPr/>
        </p:nvSpPr>
        <p:spPr bwMode="auto">
          <a:xfrm>
            <a:off x="4038600" y="1563688"/>
            <a:ext cx="2598738" cy="646112"/>
          </a:xfrm>
          <a:prstGeom prst="rect">
            <a:avLst/>
          </a:prstGeom>
          <a:noFill/>
          <a:ln w="9525">
            <a:noFill/>
            <a:miter lim="800000"/>
            <a:headEnd/>
            <a:tailEnd/>
          </a:ln>
        </p:spPr>
        <p:txBody>
          <a:bodyPr>
            <a:spAutoFit/>
          </a:bodyPr>
          <a:lstStyle/>
          <a:p>
            <a:pPr algn="ctr"/>
            <a:r>
              <a:rPr lang="en-US">
                <a:latin typeface="Calibri" pitchFamily="34" charset="0"/>
              </a:rPr>
              <a:t>Equal &amp; opposite </a:t>
            </a:r>
          </a:p>
          <a:p>
            <a:pPr algn="ctr"/>
            <a:r>
              <a:rPr lang="en-US">
                <a:latin typeface="Calibri" pitchFamily="34" charset="0"/>
              </a:rPr>
              <a:t>Force on the sail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Solar Pressure</a:t>
            </a:r>
          </a:p>
        </p:txBody>
      </p:sp>
      <p:sp>
        <p:nvSpPr>
          <p:cNvPr id="3" name="Content Placeholder 2"/>
          <p:cNvSpPr>
            <a:spLocks noGrp="1"/>
          </p:cNvSpPr>
          <p:nvPr>
            <p:ph idx="1"/>
          </p:nvPr>
        </p:nvSpPr>
        <p:spPr>
          <a:xfrm>
            <a:off x="457200" y="1600200"/>
            <a:ext cx="41148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Sunlight</a:t>
            </a:r>
          </a:p>
          <a:p>
            <a:pPr lvl="1" eaLnBrk="1" fontAlgn="auto" hangingPunct="1">
              <a:spcAft>
                <a:spcPts val="0"/>
              </a:spcAft>
              <a:buFont typeface="Arial" pitchFamily="34" charset="0"/>
              <a:buChar char="–"/>
              <a:defRPr/>
            </a:pPr>
            <a:r>
              <a:rPr lang="en-US" dirty="0" smtClean="0"/>
              <a:t>Electromagnetism</a:t>
            </a:r>
          </a:p>
          <a:p>
            <a:pPr lvl="2" eaLnBrk="1" fontAlgn="auto" hangingPunct="1">
              <a:spcAft>
                <a:spcPts val="0"/>
              </a:spcAft>
              <a:buFont typeface="Arial" pitchFamily="34" charset="0"/>
              <a:buChar char="•"/>
              <a:defRPr/>
            </a:pPr>
            <a:r>
              <a:rPr lang="en-US" dirty="0" smtClean="0"/>
              <a:t>Electric field induces current, magnetic field induces force</a:t>
            </a:r>
          </a:p>
          <a:p>
            <a:pPr lvl="1" eaLnBrk="1" fontAlgn="auto" hangingPunct="1">
              <a:spcAft>
                <a:spcPts val="0"/>
              </a:spcAft>
              <a:buFont typeface="Arial" pitchFamily="34" charset="0"/>
              <a:buChar char="–"/>
              <a:defRPr/>
            </a:pPr>
            <a:r>
              <a:rPr lang="en-US" dirty="0" smtClean="0"/>
              <a:t>Relativity</a:t>
            </a:r>
          </a:p>
          <a:p>
            <a:pPr lvl="2" eaLnBrk="1" fontAlgn="auto" hangingPunct="1">
              <a:spcAft>
                <a:spcPts val="0"/>
              </a:spcAft>
              <a:buFont typeface="Arial" pitchFamily="34" charset="0"/>
              <a:buChar char="•"/>
              <a:defRPr/>
            </a:pPr>
            <a:r>
              <a:rPr lang="en-US" dirty="0" smtClean="0"/>
              <a:t>Photons have momentum: E=mc</a:t>
            </a:r>
            <a:r>
              <a:rPr lang="en-US" baseline="30000" dirty="0" smtClean="0"/>
              <a:t>2</a:t>
            </a:r>
            <a:r>
              <a:rPr lang="en-US" dirty="0" smtClean="0"/>
              <a:t> -&gt; p=E/c</a:t>
            </a:r>
            <a:endParaRPr lang="en-US" baseline="30000" dirty="0" smtClean="0"/>
          </a:p>
          <a:p>
            <a:pPr lvl="1" eaLnBrk="1" fontAlgn="auto" hangingPunct="1">
              <a:spcAft>
                <a:spcPts val="0"/>
              </a:spcAft>
              <a:buFont typeface="Arial" pitchFamily="34" charset="0"/>
              <a:buChar char="–"/>
              <a:defRPr/>
            </a:pPr>
            <a:r>
              <a:rPr lang="en-US" dirty="0" smtClean="0"/>
              <a:t>Low pressure: ~9x10</a:t>
            </a:r>
            <a:r>
              <a:rPr lang="en-US" baseline="30000" dirty="0" smtClean="0"/>
              <a:t>-6</a:t>
            </a:r>
            <a:r>
              <a:rPr lang="en-US" dirty="0" smtClean="0"/>
              <a:t> N/m</a:t>
            </a:r>
            <a:r>
              <a:rPr lang="en-US" baseline="30000" dirty="0" smtClean="0"/>
              <a:t>2</a:t>
            </a:r>
          </a:p>
          <a:p>
            <a:pPr eaLnBrk="1" fontAlgn="auto" hangingPunct="1">
              <a:spcAft>
                <a:spcPts val="0"/>
              </a:spcAft>
              <a:buFont typeface="Arial" pitchFamily="34" charset="0"/>
              <a:buChar char="•"/>
              <a:defRPr/>
            </a:pPr>
            <a:r>
              <a:rPr lang="en-US" dirty="0" smtClean="0"/>
              <a:t>Solar wind</a:t>
            </a:r>
          </a:p>
          <a:p>
            <a:pPr lvl="1" eaLnBrk="1" fontAlgn="auto" hangingPunct="1">
              <a:spcAft>
                <a:spcPts val="0"/>
              </a:spcAft>
              <a:buFont typeface="Arial" pitchFamily="34" charset="0"/>
              <a:buChar char="–"/>
              <a:defRPr/>
            </a:pPr>
            <a:r>
              <a:rPr lang="en-US" dirty="0" smtClean="0"/>
              <a:t>Charged particles</a:t>
            </a:r>
          </a:p>
          <a:p>
            <a:pPr lvl="1" eaLnBrk="1" fontAlgn="auto" hangingPunct="1">
              <a:spcAft>
                <a:spcPts val="0"/>
              </a:spcAft>
              <a:buFont typeface="Arial" pitchFamily="34" charset="0"/>
              <a:buChar char="–"/>
              <a:defRPr/>
            </a:pPr>
            <a:r>
              <a:rPr lang="en-US" dirty="0" smtClean="0"/>
              <a:t>Thousands of times less pressure</a:t>
            </a:r>
          </a:p>
          <a:p>
            <a:pPr lvl="1" eaLnBrk="1" fontAlgn="auto" hangingPunct="1">
              <a:spcAft>
                <a:spcPts val="0"/>
              </a:spcAft>
              <a:buFont typeface="Arial" pitchFamily="34" charset="0"/>
              <a:buChar char="–"/>
              <a:defRPr/>
            </a:pPr>
            <a:r>
              <a:rPr lang="en-US" dirty="0" smtClean="0"/>
              <a:t>Highly variable</a:t>
            </a:r>
          </a:p>
        </p:txBody>
      </p:sp>
      <p:pic>
        <p:nvPicPr>
          <p:cNvPr id="4100" name="Picture 19" descr="C:\Documents and Settings\bdiedrich\My Documents\solarsails\papers\aapt\aapt_emreflectBW.png"/>
          <p:cNvPicPr>
            <a:picLocks noChangeAspect="1" noChangeArrowheads="1"/>
          </p:cNvPicPr>
          <p:nvPr/>
        </p:nvPicPr>
        <p:blipFill>
          <a:blip r:embed="rId2" cstate="print"/>
          <a:srcRect/>
          <a:stretch>
            <a:fillRect/>
          </a:stretch>
        </p:blipFill>
        <p:spPr bwMode="auto">
          <a:xfrm>
            <a:off x="5637213" y="1600200"/>
            <a:ext cx="2439987" cy="4518025"/>
          </a:xfrm>
          <a:prstGeom prst="rect">
            <a:avLst/>
          </a:prstGeom>
          <a:noFill/>
          <a:ln w="9525">
            <a:noFill/>
            <a:miter lim="800000"/>
            <a:headEnd/>
            <a:tailEnd/>
          </a:ln>
        </p:spPr>
      </p:pic>
      <p:sp>
        <p:nvSpPr>
          <p:cNvPr id="4101" name="Text Box 5"/>
          <p:cNvSpPr txBox="1">
            <a:spLocks noChangeArrowheads="1"/>
          </p:cNvSpPr>
          <p:nvPr/>
        </p:nvSpPr>
        <p:spPr bwMode="auto">
          <a:xfrm>
            <a:off x="6003925" y="3694113"/>
            <a:ext cx="184150" cy="274637"/>
          </a:xfrm>
          <a:prstGeom prst="rect">
            <a:avLst/>
          </a:prstGeom>
          <a:noFill/>
          <a:ln w="9525">
            <a:noFill/>
            <a:miter lim="800000"/>
            <a:headEnd/>
            <a:tailEnd/>
          </a:ln>
        </p:spPr>
        <p:txBody>
          <a:bodyPr wrap="none">
            <a:spAutoFit/>
          </a:bodyPr>
          <a:lstStyle/>
          <a:p>
            <a:pPr algn="ctr"/>
            <a:endParaRPr lang="en-US"/>
          </a:p>
        </p:txBody>
      </p:sp>
      <p:sp>
        <p:nvSpPr>
          <p:cNvPr id="4102" name="Text Box 6"/>
          <p:cNvSpPr txBox="1">
            <a:spLocks noChangeArrowheads="1"/>
          </p:cNvSpPr>
          <p:nvPr/>
        </p:nvSpPr>
        <p:spPr bwMode="auto">
          <a:xfrm>
            <a:off x="6589713" y="1865313"/>
            <a:ext cx="258762" cy="276225"/>
          </a:xfrm>
          <a:prstGeom prst="rect">
            <a:avLst/>
          </a:prstGeom>
          <a:noFill/>
          <a:ln w="9525">
            <a:noFill/>
            <a:miter lim="800000"/>
            <a:headEnd/>
            <a:tailEnd/>
          </a:ln>
        </p:spPr>
        <p:txBody>
          <a:bodyPr wrap="none">
            <a:spAutoFit/>
          </a:bodyPr>
          <a:lstStyle/>
          <a:p>
            <a:pPr algn="ctr"/>
            <a:r>
              <a:rPr lang="en-US" sz="1200">
                <a:latin typeface="Calibri" pitchFamily="34" charset="0"/>
              </a:rPr>
              <a:t>E</a:t>
            </a:r>
          </a:p>
        </p:txBody>
      </p:sp>
      <p:sp>
        <p:nvSpPr>
          <p:cNvPr id="4103" name="Text Box 7"/>
          <p:cNvSpPr txBox="1">
            <a:spLocks noChangeArrowheads="1"/>
          </p:cNvSpPr>
          <p:nvPr/>
        </p:nvSpPr>
        <p:spPr bwMode="auto">
          <a:xfrm>
            <a:off x="7181850" y="2474913"/>
            <a:ext cx="266700" cy="276225"/>
          </a:xfrm>
          <a:prstGeom prst="rect">
            <a:avLst/>
          </a:prstGeom>
          <a:noFill/>
          <a:ln w="9525">
            <a:noFill/>
            <a:miter lim="800000"/>
            <a:headEnd/>
            <a:tailEnd/>
          </a:ln>
        </p:spPr>
        <p:txBody>
          <a:bodyPr wrap="none">
            <a:spAutoFit/>
          </a:bodyPr>
          <a:lstStyle/>
          <a:p>
            <a:pPr algn="ctr"/>
            <a:r>
              <a:rPr lang="en-US" sz="1200">
                <a:latin typeface="Calibri" pitchFamily="34" charset="0"/>
              </a:rPr>
              <a:t>B</a:t>
            </a:r>
          </a:p>
        </p:txBody>
      </p:sp>
      <p:sp>
        <p:nvSpPr>
          <p:cNvPr id="4104" name="Text Box 8"/>
          <p:cNvSpPr txBox="1">
            <a:spLocks noChangeArrowheads="1"/>
          </p:cNvSpPr>
          <p:nvPr/>
        </p:nvSpPr>
        <p:spPr bwMode="auto">
          <a:xfrm>
            <a:off x="6824663" y="1712913"/>
            <a:ext cx="220662" cy="276225"/>
          </a:xfrm>
          <a:prstGeom prst="rect">
            <a:avLst/>
          </a:prstGeom>
          <a:noFill/>
          <a:ln w="9525">
            <a:noFill/>
            <a:miter lim="800000"/>
            <a:headEnd/>
            <a:tailEnd/>
          </a:ln>
        </p:spPr>
        <p:txBody>
          <a:bodyPr wrap="none">
            <a:spAutoFit/>
          </a:bodyPr>
          <a:lstStyle/>
          <a:p>
            <a:pPr algn="ctr"/>
            <a:r>
              <a:rPr lang="en-US" sz="1200">
                <a:latin typeface="Calibri" pitchFamily="34" charset="0"/>
              </a:rPr>
              <a:t>j</a:t>
            </a:r>
          </a:p>
        </p:txBody>
      </p:sp>
      <p:sp>
        <p:nvSpPr>
          <p:cNvPr id="4105" name="Text Box 9"/>
          <p:cNvSpPr txBox="1">
            <a:spLocks noChangeArrowheads="1"/>
          </p:cNvSpPr>
          <p:nvPr/>
        </p:nvSpPr>
        <p:spPr bwMode="auto">
          <a:xfrm>
            <a:off x="7178675" y="1752600"/>
            <a:ext cx="373063" cy="276225"/>
          </a:xfrm>
          <a:prstGeom prst="rect">
            <a:avLst/>
          </a:prstGeom>
          <a:noFill/>
          <a:ln w="9525">
            <a:noFill/>
            <a:miter lim="800000"/>
            <a:headEnd/>
            <a:tailEnd/>
          </a:ln>
        </p:spPr>
        <p:txBody>
          <a:bodyPr wrap="none">
            <a:spAutoFit/>
          </a:bodyPr>
          <a:lstStyle/>
          <a:p>
            <a:pPr algn="ctr"/>
            <a:r>
              <a:rPr lang="en-US" sz="1200">
                <a:latin typeface="Calibri" pitchFamily="34" charset="0"/>
              </a:rPr>
              <a:t>jxB</a:t>
            </a:r>
          </a:p>
        </p:txBody>
      </p:sp>
      <p:sp>
        <p:nvSpPr>
          <p:cNvPr id="4106" name="Text Box 10"/>
          <p:cNvSpPr txBox="1">
            <a:spLocks noChangeArrowheads="1"/>
          </p:cNvSpPr>
          <p:nvPr/>
        </p:nvSpPr>
        <p:spPr bwMode="auto">
          <a:xfrm>
            <a:off x="6181725" y="4572000"/>
            <a:ext cx="266700" cy="276225"/>
          </a:xfrm>
          <a:prstGeom prst="rect">
            <a:avLst/>
          </a:prstGeom>
          <a:noFill/>
          <a:ln w="9525">
            <a:noFill/>
            <a:miter lim="800000"/>
            <a:headEnd/>
            <a:tailEnd/>
          </a:ln>
        </p:spPr>
        <p:txBody>
          <a:bodyPr wrap="none">
            <a:spAutoFit/>
          </a:bodyPr>
          <a:lstStyle/>
          <a:p>
            <a:pPr algn="ctr"/>
            <a:r>
              <a:rPr lang="en-US" sz="1200">
                <a:latin typeface="Calibri" pitchFamily="34" charset="0"/>
              </a:rPr>
              <a:t>B</a:t>
            </a:r>
          </a:p>
        </p:txBody>
      </p:sp>
      <p:sp>
        <p:nvSpPr>
          <p:cNvPr id="4107" name="Text Box 11"/>
          <p:cNvSpPr txBox="1">
            <a:spLocks noChangeArrowheads="1"/>
          </p:cNvSpPr>
          <p:nvPr/>
        </p:nvSpPr>
        <p:spPr bwMode="auto">
          <a:xfrm>
            <a:off x="6791325" y="5181600"/>
            <a:ext cx="258763" cy="276225"/>
          </a:xfrm>
          <a:prstGeom prst="rect">
            <a:avLst/>
          </a:prstGeom>
          <a:noFill/>
          <a:ln w="9525">
            <a:noFill/>
            <a:miter lim="800000"/>
            <a:headEnd/>
            <a:tailEnd/>
          </a:ln>
        </p:spPr>
        <p:txBody>
          <a:bodyPr wrap="none">
            <a:spAutoFit/>
          </a:bodyPr>
          <a:lstStyle/>
          <a:p>
            <a:pPr algn="ctr"/>
            <a:r>
              <a:rPr lang="en-US" sz="1200">
                <a:latin typeface="Calibri" pitchFamily="34" charset="0"/>
              </a:rPr>
              <a:t>E</a:t>
            </a:r>
          </a:p>
        </p:txBody>
      </p:sp>
      <p:sp>
        <p:nvSpPr>
          <p:cNvPr id="4108" name="Text Box 12"/>
          <p:cNvSpPr txBox="1">
            <a:spLocks noChangeArrowheads="1"/>
          </p:cNvSpPr>
          <p:nvPr/>
        </p:nvSpPr>
        <p:spPr bwMode="auto">
          <a:xfrm>
            <a:off x="6632575" y="4876800"/>
            <a:ext cx="220663" cy="276225"/>
          </a:xfrm>
          <a:prstGeom prst="rect">
            <a:avLst/>
          </a:prstGeom>
          <a:noFill/>
          <a:ln w="9525">
            <a:noFill/>
            <a:miter lim="800000"/>
            <a:headEnd/>
            <a:tailEnd/>
          </a:ln>
        </p:spPr>
        <p:txBody>
          <a:bodyPr wrap="none">
            <a:spAutoFit/>
          </a:bodyPr>
          <a:lstStyle/>
          <a:p>
            <a:pPr algn="ctr"/>
            <a:r>
              <a:rPr lang="en-US" sz="1200">
                <a:latin typeface="Calibri" pitchFamily="34" charset="0"/>
              </a:rPr>
              <a:t>j</a:t>
            </a:r>
          </a:p>
        </p:txBody>
      </p:sp>
      <p:sp>
        <p:nvSpPr>
          <p:cNvPr id="4109" name="Text Box 13"/>
          <p:cNvSpPr txBox="1">
            <a:spLocks noChangeArrowheads="1"/>
          </p:cNvSpPr>
          <p:nvPr/>
        </p:nvSpPr>
        <p:spPr bwMode="auto">
          <a:xfrm>
            <a:off x="6264275" y="3962400"/>
            <a:ext cx="373063" cy="276225"/>
          </a:xfrm>
          <a:prstGeom prst="rect">
            <a:avLst/>
          </a:prstGeom>
          <a:noFill/>
          <a:ln w="9525">
            <a:noFill/>
            <a:miter lim="800000"/>
            <a:headEnd/>
            <a:tailEnd/>
          </a:ln>
        </p:spPr>
        <p:txBody>
          <a:bodyPr wrap="none">
            <a:spAutoFit/>
          </a:bodyPr>
          <a:lstStyle/>
          <a:p>
            <a:pPr algn="ctr"/>
            <a:r>
              <a:rPr lang="en-US" sz="1200">
                <a:latin typeface="Calibri" pitchFamily="34" charset="0"/>
              </a:rPr>
              <a:t>jxB</a:t>
            </a:r>
          </a:p>
        </p:txBody>
      </p:sp>
      <p:sp>
        <p:nvSpPr>
          <p:cNvPr id="4110" name="Text Box 14"/>
          <p:cNvSpPr txBox="1">
            <a:spLocks noChangeArrowheads="1"/>
          </p:cNvSpPr>
          <p:nvPr/>
        </p:nvSpPr>
        <p:spPr bwMode="auto">
          <a:xfrm>
            <a:off x="6397625" y="3382963"/>
            <a:ext cx="692150" cy="276225"/>
          </a:xfrm>
          <a:prstGeom prst="rect">
            <a:avLst/>
          </a:prstGeom>
          <a:noFill/>
          <a:ln w="9525">
            <a:noFill/>
            <a:miter lim="800000"/>
            <a:headEnd/>
            <a:tailEnd/>
          </a:ln>
        </p:spPr>
        <p:txBody>
          <a:bodyPr wrap="none">
            <a:spAutoFit/>
          </a:bodyPr>
          <a:lstStyle/>
          <a:p>
            <a:pPr algn="ctr"/>
            <a:r>
              <a:rPr lang="en-US" sz="1200">
                <a:latin typeface="Calibri" pitchFamily="34" charset="0"/>
              </a:rPr>
              <a:t>Incident</a:t>
            </a:r>
          </a:p>
        </p:txBody>
      </p:sp>
      <p:sp>
        <p:nvSpPr>
          <p:cNvPr id="4111" name="Text Box 15"/>
          <p:cNvSpPr txBox="1">
            <a:spLocks noChangeArrowheads="1"/>
          </p:cNvSpPr>
          <p:nvPr/>
        </p:nvSpPr>
        <p:spPr bwMode="auto">
          <a:xfrm>
            <a:off x="6400800" y="5675313"/>
            <a:ext cx="771525" cy="276225"/>
          </a:xfrm>
          <a:prstGeom prst="rect">
            <a:avLst/>
          </a:prstGeom>
          <a:noFill/>
          <a:ln w="9525">
            <a:noFill/>
            <a:miter lim="800000"/>
            <a:headEnd/>
            <a:tailEnd/>
          </a:ln>
        </p:spPr>
        <p:txBody>
          <a:bodyPr wrap="none">
            <a:spAutoFit/>
          </a:bodyPr>
          <a:lstStyle/>
          <a:p>
            <a:pPr algn="ctr"/>
            <a:r>
              <a:rPr lang="en-US" sz="1200">
                <a:latin typeface="Calibri" pitchFamily="34" charset="0"/>
              </a:rPr>
              <a:t>Reflected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Solar Sails</a:t>
            </a:r>
          </a:p>
        </p:txBody>
      </p:sp>
      <p:sp>
        <p:nvSpPr>
          <p:cNvPr id="3" name="Content Placeholder 2"/>
          <p:cNvSpPr>
            <a:spLocks noGrp="1"/>
          </p:cNvSpPr>
          <p:nvPr>
            <p:ph idx="1"/>
          </p:nvPr>
        </p:nvSpPr>
        <p:spPr>
          <a:xfrm>
            <a:off x="457200" y="1600200"/>
            <a:ext cx="4114800" cy="452596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All spacecraft perturbed by solar </a:t>
            </a:r>
            <a:r>
              <a:rPr lang="en-US" dirty="0" smtClean="0"/>
              <a:t>pressure, some </a:t>
            </a:r>
            <a:r>
              <a:rPr lang="en-US" dirty="0" smtClean="0"/>
              <a:t>employ it</a:t>
            </a:r>
          </a:p>
          <a:p>
            <a:pPr eaLnBrk="1" fontAlgn="auto" hangingPunct="1">
              <a:spcAft>
                <a:spcPts val="0"/>
              </a:spcAft>
              <a:buFont typeface="Arial" pitchFamily="34" charset="0"/>
              <a:buChar char="•"/>
              <a:defRPr/>
            </a:pPr>
            <a:r>
              <a:rPr lang="en-US" dirty="0" smtClean="0"/>
              <a:t>Large, lightweight mirror maximizes acceleration from sunlight</a:t>
            </a:r>
          </a:p>
          <a:p>
            <a:pPr eaLnBrk="1" fontAlgn="auto" hangingPunct="1">
              <a:spcAft>
                <a:spcPts val="0"/>
              </a:spcAft>
              <a:buFont typeface="Arial" pitchFamily="34" charset="0"/>
              <a:buChar char="•"/>
              <a:defRPr/>
            </a:pPr>
            <a:r>
              <a:rPr lang="en-US" dirty="0" smtClean="0"/>
              <a:t>Numerous ground developments, orbital &amp; suborbital deployments</a:t>
            </a:r>
          </a:p>
          <a:p>
            <a:pPr eaLnBrk="1" fontAlgn="auto" hangingPunct="1">
              <a:spcAft>
                <a:spcPts val="0"/>
              </a:spcAft>
              <a:buFont typeface="Arial" pitchFamily="34" charset="0"/>
              <a:buChar char="•"/>
              <a:defRPr/>
            </a:pPr>
            <a:r>
              <a:rPr lang="en-US" dirty="0" smtClean="0"/>
              <a:t>Japan Aerospace Exploration Agency (JAXA) flying the first solar sail to </a:t>
            </a:r>
            <a:r>
              <a:rPr lang="en-US" dirty="0" smtClean="0"/>
              <a:t>Venus</a:t>
            </a:r>
          </a:p>
          <a:p>
            <a:pPr lvl="1" eaLnBrk="1" fontAlgn="auto" hangingPunct="1">
              <a:spcAft>
                <a:spcPts val="0"/>
              </a:spcAft>
              <a:buFont typeface="Arial" pitchFamily="34" charset="0"/>
              <a:buChar char="•"/>
              <a:defRPr/>
            </a:pPr>
            <a:r>
              <a:rPr lang="en-US" dirty="0" smtClean="0"/>
              <a:t>Interplanetary </a:t>
            </a:r>
            <a:r>
              <a:rPr lang="en-US" dirty="0" smtClean="0"/>
              <a:t>Kite-craft Accelerated by Radiation Of the Sun (IKAROS)</a:t>
            </a:r>
          </a:p>
        </p:txBody>
      </p:sp>
      <p:grpSp>
        <p:nvGrpSpPr>
          <p:cNvPr id="5124" name="Group 115"/>
          <p:cNvGrpSpPr>
            <a:grpSpLocks noChangeAspect="1"/>
          </p:cNvGrpSpPr>
          <p:nvPr/>
        </p:nvGrpSpPr>
        <p:grpSpPr bwMode="auto">
          <a:xfrm>
            <a:off x="6172200" y="1762125"/>
            <a:ext cx="1285875" cy="1085850"/>
            <a:chOff x="8185" y="14137"/>
            <a:chExt cx="1621" cy="1369"/>
          </a:xfrm>
        </p:grpSpPr>
        <p:pic>
          <p:nvPicPr>
            <p:cNvPr id="5149" name="Picture 41" descr="znamya2"/>
            <p:cNvPicPr>
              <a:picLocks noChangeAspect="1" noChangeArrowheads="1"/>
            </p:cNvPicPr>
            <p:nvPr/>
          </p:nvPicPr>
          <p:blipFill>
            <a:blip r:embed="rId2" cstate="print"/>
            <a:srcRect t="7622" r="7516"/>
            <a:stretch>
              <a:fillRect/>
            </a:stretch>
          </p:blipFill>
          <p:spPr bwMode="auto">
            <a:xfrm>
              <a:off x="8185" y="14137"/>
              <a:ext cx="1621" cy="1148"/>
            </a:xfrm>
            <a:prstGeom prst="rect">
              <a:avLst/>
            </a:prstGeom>
            <a:noFill/>
            <a:ln w="9525">
              <a:noFill/>
              <a:miter lim="800000"/>
              <a:headEnd/>
              <a:tailEnd/>
            </a:ln>
          </p:spPr>
        </p:pic>
        <p:sp>
          <p:nvSpPr>
            <p:cNvPr id="5150" name="Text Box 42"/>
            <p:cNvSpPr txBox="1">
              <a:spLocks noChangeArrowheads="1"/>
            </p:cNvSpPr>
            <p:nvPr/>
          </p:nvSpPr>
          <p:spPr bwMode="auto">
            <a:xfrm>
              <a:off x="8593" y="15256"/>
              <a:ext cx="886" cy="250"/>
            </a:xfrm>
            <a:prstGeom prst="rect">
              <a:avLst/>
            </a:prstGeom>
            <a:noFill/>
            <a:ln w="9525">
              <a:noFill/>
              <a:miter lim="800000"/>
              <a:headEnd/>
              <a:tailEnd/>
            </a:ln>
          </p:spPr>
          <p:txBody>
            <a:bodyPr wrap="none">
              <a:spAutoFit/>
            </a:bodyPr>
            <a:lstStyle/>
            <a:p>
              <a:pPr algn="ctr"/>
              <a:r>
                <a:rPr lang="en-US" sz="1000"/>
                <a:t>1993, SRC Znamya-2</a:t>
              </a:r>
            </a:p>
            <a:p>
              <a:pPr algn="ctr"/>
              <a:r>
                <a:rPr lang="en-US" sz="1000"/>
                <a:t>20-m orbital reflector</a:t>
              </a:r>
            </a:p>
          </p:txBody>
        </p:sp>
      </p:grpSp>
      <p:grpSp>
        <p:nvGrpSpPr>
          <p:cNvPr id="5125" name="Group 43"/>
          <p:cNvGrpSpPr>
            <a:grpSpLocks noChangeAspect="1"/>
          </p:cNvGrpSpPr>
          <p:nvPr/>
        </p:nvGrpSpPr>
        <p:grpSpPr bwMode="auto">
          <a:xfrm>
            <a:off x="7558088" y="1704975"/>
            <a:ext cx="1628775" cy="1423988"/>
            <a:chOff x="1315" y="1056"/>
            <a:chExt cx="1702" cy="1556"/>
          </a:xfrm>
        </p:grpSpPr>
        <p:pic>
          <p:nvPicPr>
            <p:cNvPr id="5147" name="Picture 44" descr="IAE"/>
            <p:cNvPicPr>
              <a:picLocks noChangeAspect="1" noChangeArrowheads="1"/>
            </p:cNvPicPr>
            <p:nvPr/>
          </p:nvPicPr>
          <p:blipFill>
            <a:blip r:embed="rId3" cstate="print"/>
            <a:srcRect/>
            <a:stretch>
              <a:fillRect/>
            </a:stretch>
          </p:blipFill>
          <p:spPr bwMode="auto">
            <a:xfrm>
              <a:off x="1460" y="1056"/>
              <a:ext cx="1420" cy="972"/>
            </a:xfrm>
            <a:prstGeom prst="rect">
              <a:avLst/>
            </a:prstGeom>
            <a:noFill/>
            <a:ln w="9525">
              <a:noFill/>
              <a:miter lim="800000"/>
              <a:headEnd/>
              <a:tailEnd/>
            </a:ln>
          </p:spPr>
        </p:pic>
        <p:sp>
          <p:nvSpPr>
            <p:cNvPr id="5148" name="Text Box 45"/>
            <p:cNvSpPr txBox="1">
              <a:spLocks noChangeArrowheads="1"/>
            </p:cNvSpPr>
            <p:nvPr/>
          </p:nvSpPr>
          <p:spPr bwMode="auto">
            <a:xfrm>
              <a:off x="1315" y="2006"/>
              <a:ext cx="1702" cy="606"/>
            </a:xfrm>
            <a:prstGeom prst="rect">
              <a:avLst/>
            </a:prstGeom>
            <a:noFill/>
            <a:ln w="9525">
              <a:noFill/>
              <a:miter lim="800000"/>
              <a:headEnd/>
              <a:tailEnd/>
            </a:ln>
          </p:spPr>
          <p:txBody>
            <a:bodyPr wrap="none">
              <a:spAutoFit/>
            </a:bodyPr>
            <a:lstStyle/>
            <a:p>
              <a:pPr algn="ctr"/>
              <a:r>
                <a:rPr lang="en-US" sz="1000"/>
                <a:t>1996, NASA/JPL/L’Garde</a:t>
              </a:r>
            </a:p>
            <a:p>
              <a:pPr algn="ctr"/>
              <a:r>
                <a:rPr lang="en-US" sz="1000"/>
                <a:t>14-m Inflatable </a:t>
              </a:r>
            </a:p>
            <a:p>
              <a:pPr algn="ctr"/>
              <a:r>
                <a:rPr lang="en-US" sz="1000"/>
                <a:t>Antenna Experiment</a:t>
              </a:r>
            </a:p>
          </p:txBody>
        </p:sp>
      </p:grpSp>
      <p:grpSp>
        <p:nvGrpSpPr>
          <p:cNvPr id="5126" name="Group 49"/>
          <p:cNvGrpSpPr>
            <a:grpSpLocks noChangeAspect="1"/>
          </p:cNvGrpSpPr>
          <p:nvPr/>
        </p:nvGrpSpPr>
        <p:grpSpPr bwMode="auto">
          <a:xfrm>
            <a:off x="7924800" y="4600575"/>
            <a:ext cx="982663" cy="1252538"/>
            <a:chOff x="3360" y="2640"/>
            <a:chExt cx="1027" cy="1369"/>
          </a:xfrm>
        </p:grpSpPr>
        <p:pic>
          <p:nvPicPr>
            <p:cNvPr id="5145" name="Picture 50" descr="cosmos1sail_and_earth_small"/>
            <p:cNvPicPr>
              <a:picLocks noChangeAspect="1" noChangeArrowheads="1"/>
            </p:cNvPicPr>
            <p:nvPr/>
          </p:nvPicPr>
          <p:blipFill>
            <a:blip r:embed="rId4" cstate="print"/>
            <a:srcRect/>
            <a:stretch>
              <a:fillRect/>
            </a:stretch>
          </p:blipFill>
          <p:spPr bwMode="auto">
            <a:xfrm>
              <a:off x="3360" y="2640"/>
              <a:ext cx="1027" cy="1168"/>
            </a:xfrm>
            <a:prstGeom prst="rect">
              <a:avLst/>
            </a:prstGeom>
            <a:noFill/>
            <a:ln w="9525">
              <a:noFill/>
              <a:miter lim="800000"/>
              <a:headEnd/>
              <a:tailEnd/>
            </a:ln>
          </p:spPr>
        </p:pic>
        <p:sp>
          <p:nvSpPr>
            <p:cNvPr id="5146" name="Text Box 51"/>
            <p:cNvSpPr txBox="1">
              <a:spLocks noChangeArrowheads="1"/>
            </p:cNvSpPr>
            <p:nvPr/>
          </p:nvSpPr>
          <p:spPr bwMode="auto">
            <a:xfrm>
              <a:off x="3507" y="3792"/>
              <a:ext cx="733" cy="217"/>
            </a:xfrm>
            <a:prstGeom prst="rect">
              <a:avLst/>
            </a:prstGeom>
            <a:noFill/>
            <a:ln w="9525">
              <a:noFill/>
              <a:miter lim="800000"/>
              <a:headEnd/>
              <a:tailEnd/>
            </a:ln>
          </p:spPr>
          <p:txBody>
            <a:bodyPr wrap="none">
              <a:spAutoFit/>
            </a:bodyPr>
            <a:lstStyle/>
            <a:p>
              <a:pPr algn="ctr"/>
              <a:r>
                <a:rPr lang="en-US" sz="1000"/>
                <a:t>2005, Cosmos 1 flight</a:t>
              </a:r>
            </a:p>
            <a:p>
              <a:pPr algn="ctr"/>
              <a:r>
                <a:rPr lang="en-US" sz="1000"/>
                <a:t>launch vehicle failure</a:t>
              </a:r>
            </a:p>
          </p:txBody>
        </p:sp>
      </p:grpSp>
      <p:grpSp>
        <p:nvGrpSpPr>
          <p:cNvPr id="5127" name="Group 114"/>
          <p:cNvGrpSpPr>
            <a:grpSpLocks noChangeAspect="1"/>
          </p:cNvGrpSpPr>
          <p:nvPr/>
        </p:nvGrpSpPr>
        <p:grpSpPr bwMode="auto">
          <a:xfrm>
            <a:off x="4495800" y="1781175"/>
            <a:ext cx="1465263" cy="1030288"/>
            <a:chOff x="6163" y="14152"/>
            <a:chExt cx="1846" cy="1297"/>
          </a:xfrm>
        </p:grpSpPr>
        <p:pic>
          <p:nvPicPr>
            <p:cNvPr id="5143" name="Picture 53" descr="wsf_sail"/>
            <p:cNvPicPr>
              <a:picLocks noChangeAspect="1" noChangeArrowheads="1"/>
            </p:cNvPicPr>
            <p:nvPr/>
          </p:nvPicPr>
          <p:blipFill>
            <a:blip r:embed="rId5" cstate="print"/>
            <a:srcRect l="1886" t="1665" r="1466" b="2367"/>
            <a:stretch>
              <a:fillRect/>
            </a:stretch>
          </p:blipFill>
          <p:spPr bwMode="auto">
            <a:xfrm>
              <a:off x="6163" y="14152"/>
              <a:ext cx="1846" cy="1095"/>
            </a:xfrm>
            <a:prstGeom prst="rect">
              <a:avLst/>
            </a:prstGeom>
            <a:noFill/>
            <a:ln w="9525">
              <a:noFill/>
              <a:miter lim="800000"/>
              <a:headEnd/>
              <a:tailEnd/>
            </a:ln>
          </p:spPr>
        </p:pic>
        <p:sp>
          <p:nvSpPr>
            <p:cNvPr id="5144" name="Text Box 54"/>
            <p:cNvSpPr txBox="1">
              <a:spLocks noChangeArrowheads="1"/>
            </p:cNvSpPr>
            <p:nvPr/>
          </p:nvSpPr>
          <p:spPr bwMode="auto">
            <a:xfrm>
              <a:off x="6536" y="15296"/>
              <a:ext cx="1207" cy="153"/>
            </a:xfrm>
            <a:prstGeom prst="rect">
              <a:avLst/>
            </a:prstGeom>
            <a:noFill/>
            <a:ln w="9525">
              <a:noFill/>
              <a:miter lim="800000"/>
              <a:headEnd/>
              <a:tailEnd/>
            </a:ln>
          </p:spPr>
          <p:txBody>
            <a:bodyPr wrap="none">
              <a:spAutoFit/>
            </a:bodyPr>
            <a:lstStyle/>
            <a:p>
              <a:pPr algn="ctr"/>
              <a:r>
                <a:rPr lang="en-US" sz="1000"/>
                <a:t>1981, WSF 15-m ground demo</a:t>
              </a:r>
            </a:p>
          </p:txBody>
        </p:sp>
      </p:grpSp>
      <p:grpSp>
        <p:nvGrpSpPr>
          <p:cNvPr id="5128" name="Group 55"/>
          <p:cNvGrpSpPr>
            <a:grpSpLocks noChangeAspect="1"/>
          </p:cNvGrpSpPr>
          <p:nvPr/>
        </p:nvGrpSpPr>
        <p:grpSpPr bwMode="auto">
          <a:xfrm>
            <a:off x="4519613" y="3076575"/>
            <a:ext cx="1423987" cy="1044575"/>
            <a:chOff x="1872" y="864"/>
            <a:chExt cx="1488" cy="1141"/>
          </a:xfrm>
        </p:grpSpPr>
        <p:pic>
          <p:nvPicPr>
            <p:cNvPr id="5141" name="Picture 56" descr="Sail-dlr"/>
            <p:cNvPicPr>
              <a:picLocks noChangeAspect="1" noChangeArrowheads="1"/>
            </p:cNvPicPr>
            <p:nvPr/>
          </p:nvPicPr>
          <p:blipFill>
            <a:blip r:embed="rId6" cstate="print"/>
            <a:srcRect/>
            <a:stretch>
              <a:fillRect/>
            </a:stretch>
          </p:blipFill>
          <p:spPr bwMode="auto">
            <a:xfrm>
              <a:off x="1872" y="864"/>
              <a:ext cx="1488" cy="992"/>
            </a:xfrm>
            <a:prstGeom prst="rect">
              <a:avLst/>
            </a:prstGeom>
            <a:noFill/>
            <a:ln w="9525">
              <a:noFill/>
              <a:miter lim="800000"/>
              <a:headEnd/>
              <a:tailEnd/>
            </a:ln>
          </p:spPr>
        </p:pic>
        <p:sp>
          <p:nvSpPr>
            <p:cNvPr id="5142" name="Text Box 57"/>
            <p:cNvSpPr txBox="1">
              <a:spLocks noChangeArrowheads="1"/>
            </p:cNvSpPr>
            <p:nvPr/>
          </p:nvSpPr>
          <p:spPr bwMode="auto">
            <a:xfrm>
              <a:off x="2021" y="1872"/>
              <a:ext cx="1190" cy="133"/>
            </a:xfrm>
            <a:prstGeom prst="rect">
              <a:avLst/>
            </a:prstGeom>
            <a:noFill/>
            <a:ln w="9525">
              <a:noFill/>
              <a:miter lim="800000"/>
              <a:headEnd/>
              <a:tailEnd/>
            </a:ln>
          </p:spPr>
          <p:txBody>
            <a:bodyPr>
              <a:spAutoFit/>
            </a:bodyPr>
            <a:lstStyle/>
            <a:p>
              <a:pPr algn="ctr"/>
              <a:r>
                <a:rPr lang="en-US" sz="1000"/>
                <a:t>1999, DLR 20-m ground demo</a:t>
              </a:r>
            </a:p>
          </p:txBody>
        </p:sp>
      </p:grpSp>
      <p:grpSp>
        <p:nvGrpSpPr>
          <p:cNvPr id="5129" name="Group 58"/>
          <p:cNvGrpSpPr>
            <a:grpSpLocks noChangeAspect="1"/>
          </p:cNvGrpSpPr>
          <p:nvPr/>
        </p:nvGrpSpPr>
        <p:grpSpPr bwMode="auto">
          <a:xfrm>
            <a:off x="4495800" y="4448175"/>
            <a:ext cx="1460500" cy="1322388"/>
            <a:chOff x="5839" y="11616"/>
            <a:chExt cx="1526" cy="1445"/>
          </a:xfrm>
        </p:grpSpPr>
        <p:pic>
          <p:nvPicPr>
            <p:cNvPr id="5139" name="Picture 59" descr="134655main_0500887_722x470"/>
            <p:cNvPicPr>
              <a:picLocks noChangeAspect="1" noChangeArrowheads="1"/>
            </p:cNvPicPr>
            <p:nvPr/>
          </p:nvPicPr>
          <p:blipFill>
            <a:blip r:embed="rId7" cstate="print"/>
            <a:srcRect/>
            <a:stretch>
              <a:fillRect/>
            </a:stretch>
          </p:blipFill>
          <p:spPr bwMode="auto">
            <a:xfrm>
              <a:off x="5839" y="11616"/>
              <a:ext cx="1526" cy="993"/>
            </a:xfrm>
            <a:prstGeom prst="rect">
              <a:avLst/>
            </a:prstGeom>
            <a:noFill/>
            <a:ln w="9525">
              <a:noFill/>
              <a:miter lim="800000"/>
              <a:headEnd/>
              <a:tailEnd/>
            </a:ln>
          </p:spPr>
        </p:pic>
        <p:sp>
          <p:nvSpPr>
            <p:cNvPr id="5140" name="Text Box 60"/>
            <p:cNvSpPr txBox="1">
              <a:spLocks noChangeArrowheads="1"/>
            </p:cNvSpPr>
            <p:nvPr/>
          </p:nvSpPr>
          <p:spPr bwMode="auto">
            <a:xfrm>
              <a:off x="5883" y="12624"/>
              <a:ext cx="1436" cy="437"/>
            </a:xfrm>
            <a:prstGeom prst="rect">
              <a:avLst/>
            </a:prstGeom>
            <a:noFill/>
            <a:ln w="9525">
              <a:noFill/>
              <a:miter lim="800000"/>
              <a:headEnd/>
              <a:tailEnd/>
            </a:ln>
          </p:spPr>
          <p:txBody>
            <a:bodyPr wrap="none">
              <a:spAutoFit/>
            </a:bodyPr>
            <a:lstStyle/>
            <a:p>
              <a:pPr algn="ctr"/>
              <a:r>
                <a:rPr lang="en-US" sz="1000"/>
                <a:t>2004, NASA/L’Garde</a:t>
              </a:r>
            </a:p>
            <a:p>
              <a:pPr algn="ctr"/>
              <a:r>
                <a:rPr lang="en-US" sz="1000"/>
                <a:t>20-m prototype</a:t>
              </a:r>
            </a:p>
          </p:txBody>
        </p:sp>
      </p:grpSp>
      <p:grpSp>
        <p:nvGrpSpPr>
          <p:cNvPr id="5130" name="Group 61"/>
          <p:cNvGrpSpPr>
            <a:grpSpLocks noChangeAspect="1"/>
          </p:cNvGrpSpPr>
          <p:nvPr/>
        </p:nvGrpSpPr>
        <p:grpSpPr bwMode="auto">
          <a:xfrm>
            <a:off x="7543800" y="3152775"/>
            <a:ext cx="1455738" cy="1287463"/>
            <a:chOff x="7701" y="11808"/>
            <a:chExt cx="1521" cy="1406"/>
          </a:xfrm>
        </p:grpSpPr>
        <p:pic>
          <p:nvPicPr>
            <p:cNvPr id="5137" name="Picture 62" descr="134652main_0500572_722x470"/>
            <p:cNvPicPr>
              <a:picLocks noChangeAspect="1" noChangeArrowheads="1"/>
            </p:cNvPicPr>
            <p:nvPr/>
          </p:nvPicPr>
          <p:blipFill>
            <a:blip r:embed="rId8" cstate="print"/>
            <a:srcRect/>
            <a:stretch>
              <a:fillRect/>
            </a:stretch>
          </p:blipFill>
          <p:spPr bwMode="auto">
            <a:xfrm>
              <a:off x="7701" y="11808"/>
              <a:ext cx="1521" cy="990"/>
            </a:xfrm>
            <a:prstGeom prst="rect">
              <a:avLst/>
            </a:prstGeom>
            <a:noFill/>
            <a:ln w="9525">
              <a:noFill/>
              <a:miter lim="800000"/>
              <a:headEnd/>
              <a:tailEnd/>
            </a:ln>
          </p:spPr>
        </p:pic>
        <p:sp>
          <p:nvSpPr>
            <p:cNvPr id="5138" name="Text Box 63"/>
            <p:cNvSpPr txBox="1">
              <a:spLocks noChangeArrowheads="1"/>
            </p:cNvSpPr>
            <p:nvPr/>
          </p:nvSpPr>
          <p:spPr bwMode="auto">
            <a:xfrm>
              <a:off x="7851" y="12777"/>
              <a:ext cx="1221" cy="437"/>
            </a:xfrm>
            <a:prstGeom prst="rect">
              <a:avLst/>
            </a:prstGeom>
            <a:noFill/>
            <a:ln w="9525">
              <a:noFill/>
              <a:miter lim="800000"/>
              <a:headEnd/>
              <a:tailEnd/>
            </a:ln>
          </p:spPr>
          <p:txBody>
            <a:bodyPr wrap="none">
              <a:spAutoFit/>
            </a:bodyPr>
            <a:lstStyle/>
            <a:p>
              <a:pPr algn="ctr"/>
              <a:r>
                <a:rPr lang="en-US" sz="1000"/>
                <a:t>2004, NASA/ATK</a:t>
              </a:r>
            </a:p>
            <a:p>
              <a:pPr algn="ctr"/>
              <a:r>
                <a:rPr lang="en-US" sz="1000"/>
                <a:t>20-m prototype</a:t>
              </a:r>
            </a:p>
          </p:txBody>
        </p:sp>
      </p:grpSp>
      <p:grpSp>
        <p:nvGrpSpPr>
          <p:cNvPr id="5131" name="Group 64"/>
          <p:cNvGrpSpPr>
            <a:grpSpLocks noChangeAspect="1"/>
          </p:cNvGrpSpPr>
          <p:nvPr/>
        </p:nvGrpSpPr>
        <p:grpSpPr bwMode="auto">
          <a:xfrm>
            <a:off x="6172200" y="3076575"/>
            <a:ext cx="1271588" cy="1312863"/>
            <a:chOff x="14154" y="9792"/>
            <a:chExt cx="1328" cy="1434"/>
          </a:xfrm>
        </p:grpSpPr>
        <p:pic>
          <p:nvPicPr>
            <p:cNvPr id="5135" name="Picture 65"/>
            <p:cNvPicPr>
              <a:picLocks noChangeAspect="1" noChangeArrowheads="1"/>
            </p:cNvPicPr>
            <p:nvPr/>
          </p:nvPicPr>
          <p:blipFill>
            <a:blip r:embed="rId9" cstate="print"/>
            <a:srcRect/>
            <a:stretch>
              <a:fillRect/>
            </a:stretch>
          </p:blipFill>
          <p:spPr bwMode="auto">
            <a:xfrm>
              <a:off x="14208" y="9792"/>
              <a:ext cx="1248" cy="998"/>
            </a:xfrm>
            <a:prstGeom prst="rect">
              <a:avLst/>
            </a:prstGeom>
            <a:noFill/>
            <a:ln w="9525">
              <a:noFill/>
              <a:miter lim="800000"/>
              <a:headEnd/>
              <a:tailEnd/>
            </a:ln>
          </p:spPr>
        </p:pic>
        <p:sp>
          <p:nvSpPr>
            <p:cNvPr id="5136" name="Text Box 66"/>
            <p:cNvSpPr txBox="1">
              <a:spLocks noChangeArrowheads="1"/>
            </p:cNvSpPr>
            <p:nvPr/>
          </p:nvSpPr>
          <p:spPr bwMode="auto">
            <a:xfrm>
              <a:off x="14154" y="10789"/>
              <a:ext cx="1328" cy="437"/>
            </a:xfrm>
            <a:prstGeom prst="rect">
              <a:avLst/>
            </a:prstGeom>
            <a:noFill/>
            <a:ln w="9525">
              <a:noFill/>
              <a:miter lim="800000"/>
              <a:headEnd/>
              <a:tailEnd/>
            </a:ln>
          </p:spPr>
          <p:txBody>
            <a:bodyPr wrap="none">
              <a:spAutoFit/>
            </a:bodyPr>
            <a:lstStyle/>
            <a:p>
              <a:pPr algn="ctr"/>
              <a:r>
                <a:rPr lang="en-US" sz="1000"/>
                <a:t>GOES I-M </a:t>
              </a:r>
            </a:p>
            <a:p>
              <a:pPr algn="ctr"/>
              <a:r>
                <a:rPr lang="en-US" sz="1000"/>
                <a:t>solar sail &amp; trim tab</a:t>
              </a:r>
            </a:p>
          </p:txBody>
        </p:sp>
      </p:grpSp>
      <p:grpSp>
        <p:nvGrpSpPr>
          <p:cNvPr id="5132" name="Group 34"/>
          <p:cNvGrpSpPr>
            <a:grpSpLocks noChangeAspect="1"/>
          </p:cNvGrpSpPr>
          <p:nvPr/>
        </p:nvGrpSpPr>
        <p:grpSpPr bwMode="auto">
          <a:xfrm>
            <a:off x="6013450" y="4448175"/>
            <a:ext cx="1643063" cy="1724025"/>
            <a:chOff x="7983948" y="4572000"/>
            <a:chExt cx="1865169" cy="1955847"/>
          </a:xfrm>
        </p:grpSpPr>
        <p:sp>
          <p:nvSpPr>
            <p:cNvPr id="5133" name="Text Box 48"/>
            <p:cNvSpPr txBox="1">
              <a:spLocks noChangeArrowheads="1"/>
            </p:cNvSpPr>
            <p:nvPr/>
          </p:nvSpPr>
          <p:spPr bwMode="auto">
            <a:xfrm>
              <a:off x="7983948" y="6248400"/>
              <a:ext cx="1865169" cy="279447"/>
            </a:xfrm>
            <a:prstGeom prst="rect">
              <a:avLst/>
            </a:prstGeom>
            <a:noFill/>
            <a:ln w="9525">
              <a:noFill/>
              <a:miter lim="800000"/>
              <a:headEnd/>
              <a:tailEnd/>
            </a:ln>
          </p:spPr>
          <p:txBody>
            <a:bodyPr wrap="none">
              <a:spAutoFit/>
            </a:bodyPr>
            <a:lstStyle/>
            <a:p>
              <a:pPr algn="ctr"/>
              <a:r>
                <a:rPr lang="en-US" sz="1000"/>
                <a:t>2010 JAXA IKAROS flight</a:t>
              </a:r>
            </a:p>
          </p:txBody>
        </p:sp>
        <p:pic>
          <p:nvPicPr>
            <p:cNvPr id="5134" name="Picture 4"/>
            <p:cNvPicPr>
              <a:picLocks noChangeAspect="1" noChangeArrowheads="1"/>
            </p:cNvPicPr>
            <p:nvPr/>
          </p:nvPicPr>
          <p:blipFill>
            <a:blip r:embed="rId10" cstate="print"/>
            <a:srcRect l="42056" t="15714" b="5917"/>
            <a:stretch>
              <a:fillRect/>
            </a:stretch>
          </p:blipFill>
          <p:spPr bwMode="auto">
            <a:xfrm>
              <a:off x="8077200" y="4572000"/>
              <a:ext cx="1757363" cy="165196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Solar Sailing</a:t>
            </a:r>
            <a:endParaRPr lang="en-US" dirty="0" smtClean="0"/>
          </a:p>
        </p:txBody>
      </p:sp>
      <p:sp>
        <p:nvSpPr>
          <p:cNvPr id="6147" name="Content Placeholder 2"/>
          <p:cNvSpPr>
            <a:spLocks noGrp="1"/>
          </p:cNvSpPr>
          <p:nvPr>
            <p:ph idx="1"/>
          </p:nvPr>
        </p:nvSpPr>
        <p:spPr>
          <a:xfrm>
            <a:off x="457200" y="1600200"/>
            <a:ext cx="4114800" cy="4525963"/>
          </a:xfrm>
        </p:spPr>
        <p:txBody>
          <a:bodyPr/>
          <a:lstStyle/>
          <a:p>
            <a:pPr eaLnBrk="1" hangingPunct="1"/>
            <a:r>
              <a:rPr lang="en-US" sz="2400" smtClean="0"/>
              <a:t>Steering the sail points force direction</a:t>
            </a:r>
          </a:p>
          <a:p>
            <a:pPr eaLnBrk="1" hangingPunct="1"/>
            <a:r>
              <a:rPr lang="en-US" sz="2400" smtClean="0"/>
              <a:t>Force from absorbed sunlight &amp; reaction force from reflected sunlight</a:t>
            </a:r>
          </a:p>
          <a:p>
            <a:pPr lvl="1" eaLnBrk="1" hangingPunct="1"/>
            <a:r>
              <a:rPr lang="en-US" sz="2000" smtClean="0"/>
              <a:t>Total force perpendicular to sail</a:t>
            </a:r>
          </a:p>
          <a:p>
            <a:pPr eaLnBrk="1" hangingPunct="1"/>
            <a:r>
              <a:rPr lang="en-US" sz="2400" smtClean="0"/>
              <a:t>Pointing with orbit velocity grows orbit, sailing away from the sun</a:t>
            </a:r>
          </a:p>
          <a:p>
            <a:pPr eaLnBrk="1" hangingPunct="1"/>
            <a:r>
              <a:rPr lang="en-US" sz="2400" smtClean="0"/>
              <a:t>Pointing against velocity shrinks orbit to sail towards the sun</a:t>
            </a:r>
          </a:p>
        </p:txBody>
      </p:sp>
      <p:grpSp>
        <p:nvGrpSpPr>
          <p:cNvPr id="6148" name="Group 11"/>
          <p:cNvGrpSpPr>
            <a:grpSpLocks noChangeAspect="1"/>
          </p:cNvGrpSpPr>
          <p:nvPr/>
        </p:nvGrpSpPr>
        <p:grpSpPr bwMode="auto">
          <a:xfrm>
            <a:off x="5181600" y="1524000"/>
            <a:ext cx="3505200" cy="2235200"/>
            <a:chOff x="2811" y="1248"/>
            <a:chExt cx="2822" cy="1800"/>
          </a:xfrm>
        </p:grpSpPr>
        <p:pic>
          <p:nvPicPr>
            <p:cNvPr id="6165" name="Picture 4" descr="aapt_mirror"/>
            <p:cNvPicPr>
              <a:picLocks noChangeAspect="1" noChangeArrowheads="1"/>
            </p:cNvPicPr>
            <p:nvPr/>
          </p:nvPicPr>
          <p:blipFill>
            <a:blip r:embed="rId2" cstate="print">
              <a:lum bright="12000"/>
            </a:blip>
            <a:srcRect/>
            <a:stretch>
              <a:fillRect/>
            </a:stretch>
          </p:blipFill>
          <p:spPr bwMode="auto">
            <a:xfrm>
              <a:off x="3024" y="1248"/>
              <a:ext cx="2400" cy="1800"/>
            </a:xfrm>
            <a:prstGeom prst="rect">
              <a:avLst/>
            </a:prstGeom>
            <a:solidFill>
              <a:schemeClr val="tx1"/>
            </a:solidFill>
            <a:ln w="9525">
              <a:noFill/>
              <a:miter lim="800000"/>
              <a:headEnd/>
              <a:tailEnd/>
            </a:ln>
          </p:spPr>
        </p:pic>
        <p:sp>
          <p:nvSpPr>
            <p:cNvPr id="6166" name="Line 5"/>
            <p:cNvSpPr>
              <a:spLocks noChangeAspect="1" noChangeShapeType="1"/>
            </p:cNvSpPr>
            <p:nvPr/>
          </p:nvSpPr>
          <p:spPr bwMode="auto">
            <a:xfrm flipV="1">
              <a:off x="3360" y="2160"/>
              <a:ext cx="816" cy="0"/>
            </a:xfrm>
            <a:prstGeom prst="line">
              <a:avLst/>
            </a:prstGeom>
            <a:noFill/>
            <a:ln w="9525">
              <a:solidFill>
                <a:schemeClr val="bg1"/>
              </a:solidFill>
              <a:round/>
              <a:headEnd/>
              <a:tailEnd type="triangle" w="lg" len="lg"/>
            </a:ln>
          </p:spPr>
          <p:txBody>
            <a:bodyPr/>
            <a:lstStyle/>
            <a:p>
              <a:endParaRPr lang="en-US"/>
            </a:p>
          </p:txBody>
        </p:sp>
        <p:sp>
          <p:nvSpPr>
            <p:cNvPr id="6167" name="Line 6"/>
            <p:cNvSpPr>
              <a:spLocks noChangeAspect="1" noChangeShapeType="1"/>
            </p:cNvSpPr>
            <p:nvPr/>
          </p:nvSpPr>
          <p:spPr bwMode="auto">
            <a:xfrm>
              <a:off x="4224" y="2208"/>
              <a:ext cx="144" cy="672"/>
            </a:xfrm>
            <a:prstGeom prst="line">
              <a:avLst/>
            </a:prstGeom>
            <a:noFill/>
            <a:ln w="9525">
              <a:solidFill>
                <a:schemeClr val="bg1"/>
              </a:solidFill>
              <a:round/>
              <a:headEnd/>
              <a:tailEnd type="triangle" w="lg" len="lg"/>
            </a:ln>
          </p:spPr>
          <p:txBody>
            <a:bodyPr/>
            <a:lstStyle/>
            <a:p>
              <a:endParaRPr lang="en-US"/>
            </a:p>
          </p:txBody>
        </p:sp>
        <p:sp>
          <p:nvSpPr>
            <p:cNvPr id="6168" name="Line 7"/>
            <p:cNvSpPr>
              <a:spLocks noChangeAspect="1" noChangeShapeType="1"/>
            </p:cNvSpPr>
            <p:nvPr/>
          </p:nvSpPr>
          <p:spPr bwMode="auto">
            <a:xfrm flipV="1">
              <a:off x="4262" y="1344"/>
              <a:ext cx="586" cy="744"/>
            </a:xfrm>
            <a:prstGeom prst="line">
              <a:avLst/>
            </a:prstGeom>
            <a:noFill/>
            <a:ln w="9525">
              <a:solidFill>
                <a:schemeClr val="bg1"/>
              </a:solidFill>
              <a:round/>
              <a:headEnd/>
              <a:tailEnd type="triangle" w="lg" len="lg"/>
            </a:ln>
          </p:spPr>
          <p:txBody>
            <a:bodyPr/>
            <a:lstStyle/>
            <a:p>
              <a:endParaRPr lang="en-US"/>
            </a:p>
          </p:txBody>
        </p:sp>
        <p:sp>
          <p:nvSpPr>
            <p:cNvPr id="6169" name="Text Box 8"/>
            <p:cNvSpPr txBox="1">
              <a:spLocks noChangeAspect="1" noChangeArrowheads="1"/>
            </p:cNvSpPr>
            <p:nvPr/>
          </p:nvSpPr>
          <p:spPr bwMode="auto">
            <a:xfrm>
              <a:off x="2811" y="1968"/>
              <a:ext cx="1029" cy="144"/>
            </a:xfrm>
            <a:prstGeom prst="rect">
              <a:avLst/>
            </a:prstGeom>
            <a:noFill/>
            <a:ln w="9525">
              <a:noFill/>
              <a:miter lim="800000"/>
              <a:headEnd/>
              <a:tailEnd/>
            </a:ln>
          </p:spPr>
          <p:txBody>
            <a:bodyPr lIns="0" tIns="0" rIns="0" bIns="0" anchorCtr="1"/>
            <a:lstStyle/>
            <a:p>
              <a:pPr algn="ctr">
                <a:lnSpc>
                  <a:spcPct val="85000"/>
                </a:lnSpc>
                <a:tabLst>
                  <a:tab pos="723900" algn="l"/>
                  <a:tab pos="1447800" algn="l"/>
                </a:tabLst>
              </a:pPr>
              <a:r>
                <a:rPr lang="en-GB" sz="1600">
                  <a:solidFill>
                    <a:schemeClr val="bg1"/>
                  </a:solidFill>
                  <a:latin typeface="Times" pitchFamily="18" charset="0"/>
                </a:rPr>
                <a:t>Incident</a:t>
              </a:r>
            </a:p>
          </p:txBody>
        </p:sp>
        <p:sp>
          <p:nvSpPr>
            <p:cNvPr id="6170" name="Text Box 9"/>
            <p:cNvSpPr txBox="1">
              <a:spLocks noChangeAspect="1" noChangeArrowheads="1"/>
            </p:cNvSpPr>
            <p:nvPr/>
          </p:nvSpPr>
          <p:spPr bwMode="auto">
            <a:xfrm>
              <a:off x="3456" y="2880"/>
              <a:ext cx="1134" cy="144"/>
            </a:xfrm>
            <a:prstGeom prst="rect">
              <a:avLst/>
            </a:prstGeom>
            <a:noFill/>
            <a:ln w="9525">
              <a:noFill/>
              <a:miter lim="800000"/>
              <a:headEnd/>
              <a:tailEnd/>
            </a:ln>
          </p:spPr>
          <p:txBody>
            <a:bodyPr lIns="0" tIns="0" rIns="0" bIns="0" anchorCtr="1"/>
            <a:lstStyle/>
            <a:p>
              <a:pPr algn="ctr">
                <a:lnSpc>
                  <a:spcPct val="85000"/>
                </a:lnSpc>
                <a:tabLst>
                  <a:tab pos="723900" algn="l"/>
                  <a:tab pos="1447800" algn="l"/>
                </a:tabLst>
              </a:pPr>
              <a:r>
                <a:rPr lang="en-GB" sz="1600">
                  <a:solidFill>
                    <a:schemeClr val="bg1"/>
                  </a:solidFill>
                  <a:latin typeface="Times" pitchFamily="18" charset="0"/>
                </a:rPr>
                <a:t>Reflected</a:t>
              </a:r>
            </a:p>
          </p:txBody>
        </p:sp>
        <p:sp>
          <p:nvSpPr>
            <p:cNvPr id="6171" name="Text Box 10"/>
            <p:cNvSpPr txBox="1">
              <a:spLocks noChangeAspect="1" noChangeArrowheads="1"/>
            </p:cNvSpPr>
            <p:nvPr/>
          </p:nvSpPr>
          <p:spPr bwMode="auto">
            <a:xfrm>
              <a:off x="4512" y="1296"/>
              <a:ext cx="1121" cy="144"/>
            </a:xfrm>
            <a:prstGeom prst="rect">
              <a:avLst/>
            </a:prstGeom>
            <a:noFill/>
            <a:ln w="9525">
              <a:noFill/>
              <a:miter lim="800000"/>
              <a:headEnd/>
              <a:tailEnd/>
            </a:ln>
          </p:spPr>
          <p:txBody>
            <a:bodyPr lIns="0" tIns="0" rIns="0" bIns="0" anchorCtr="1"/>
            <a:lstStyle/>
            <a:p>
              <a:pPr algn="ctr">
                <a:lnSpc>
                  <a:spcPct val="85000"/>
                </a:lnSpc>
                <a:tabLst>
                  <a:tab pos="723900" algn="l"/>
                  <a:tab pos="1447800" algn="l"/>
                </a:tabLst>
              </a:pPr>
              <a:r>
                <a:rPr lang="en-GB" sz="1600">
                  <a:solidFill>
                    <a:schemeClr val="bg1"/>
                  </a:solidFill>
                  <a:latin typeface="Times" pitchFamily="18" charset="0"/>
                </a:rPr>
                <a:t>Total</a:t>
              </a:r>
            </a:p>
            <a:p>
              <a:pPr algn="ctr">
                <a:lnSpc>
                  <a:spcPct val="85000"/>
                </a:lnSpc>
                <a:tabLst>
                  <a:tab pos="723900" algn="l"/>
                  <a:tab pos="1447800" algn="l"/>
                </a:tabLst>
              </a:pPr>
              <a:r>
                <a:rPr lang="en-GB" sz="1600">
                  <a:solidFill>
                    <a:schemeClr val="bg1"/>
                  </a:solidFill>
                  <a:latin typeface="Times" pitchFamily="18" charset="0"/>
                </a:rPr>
                <a:t>force</a:t>
              </a:r>
            </a:p>
            <a:p>
              <a:pPr algn="ctr">
                <a:lnSpc>
                  <a:spcPct val="85000"/>
                </a:lnSpc>
                <a:tabLst>
                  <a:tab pos="723900" algn="l"/>
                  <a:tab pos="1447800" algn="l"/>
                </a:tabLst>
              </a:pPr>
              <a:endParaRPr lang="en-GB" sz="1600">
                <a:solidFill>
                  <a:schemeClr val="bg1"/>
                </a:solidFill>
                <a:latin typeface="Times" pitchFamily="18" charset="0"/>
              </a:endParaRPr>
            </a:p>
          </p:txBody>
        </p:sp>
      </p:grpSp>
      <p:grpSp>
        <p:nvGrpSpPr>
          <p:cNvPr id="6149" name="Group 12"/>
          <p:cNvGrpSpPr>
            <a:grpSpLocks noChangeAspect="1"/>
          </p:cNvGrpSpPr>
          <p:nvPr/>
        </p:nvGrpSpPr>
        <p:grpSpPr bwMode="auto">
          <a:xfrm>
            <a:off x="5043488" y="4267200"/>
            <a:ext cx="1814512" cy="2133600"/>
            <a:chOff x="3441" y="1608"/>
            <a:chExt cx="2300" cy="2705"/>
          </a:xfrm>
        </p:grpSpPr>
        <p:sp>
          <p:nvSpPr>
            <p:cNvPr id="6158" name="Oval 13"/>
            <p:cNvSpPr>
              <a:spLocks noChangeAspect="1" noChangeArrowheads="1"/>
            </p:cNvSpPr>
            <p:nvPr/>
          </p:nvSpPr>
          <p:spPr bwMode="auto">
            <a:xfrm>
              <a:off x="3683" y="1937"/>
              <a:ext cx="2058" cy="2058"/>
            </a:xfrm>
            <a:prstGeom prst="ellipse">
              <a:avLst/>
            </a:prstGeom>
            <a:noFill/>
            <a:ln w="9525">
              <a:solidFill>
                <a:srgbClr val="000000"/>
              </a:solidFill>
              <a:prstDash val="sysDot"/>
              <a:round/>
              <a:headEnd/>
              <a:tailEnd/>
            </a:ln>
          </p:spPr>
          <p:txBody>
            <a:bodyPr wrap="none" anchor="ctr"/>
            <a:lstStyle/>
            <a:p>
              <a:endParaRPr lang="en-US"/>
            </a:p>
          </p:txBody>
        </p:sp>
        <p:sp>
          <p:nvSpPr>
            <p:cNvPr id="6159" name="Line 14"/>
            <p:cNvSpPr>
              <a:spLocks noChangeAspect="1" noChangeShapeType="1"/>
            </p:cNvSpPr>
            <p:nvPr/>
          </p:nvSpPr>
          <p:spPr bwMode="auto">
            <a:xfrm flipH="1">
              <a:off x="4550" y="1750"/>
              <a:ext cx="308" cy="325"/>
            </a:xfrm>
            <a:prstGeom prst="line">
              <a:avLst/>
            </a:prstGeom>
            <a:noFill/>
            <a:ln w="45720">
              <a:solidFill>
                <a:srgbClr val="000000"/>
              </a:solidFill>
              <a:round/>
              <a:headEnd/>
              <a:tailEnd/>
            </a:ln>
          </p:spPr>
          <p:txBody>
            <a:bodyPr/>
            <a:lstStyle/>
            <a:p>
              <a:endParaRPr lang="en-US"/>
            </a:p>
          </p:txBody>
        </p:sp>
        <p:sp>
          <p:nvSpPr>
            <p:cNvPr id="6160" name="Oval 15"/>
            <p:cNvSpPr>
              <a:spLocks noChangeAspect="1" noChangeArrowheads="1"/>
            </p:cNvSpPr>
            <p:nvPr/>
          </p:nvSpPr>
          <p:spPr bwMode="auto">
            <a:xfrm>
              <a:off x="4575" y="2787"/>
              <a:ext cx="291" cy="291"/>
            </a:xfrm>
            <a:prstGeom prst="ellipse">
              <a:avLst/>
            </a:prstGeom>
            <a:solidFill>
              <a:srgbClr val="FFFF00"/>
            </a:solidFill>
            <a:ln w="9525">
              <a:solidFill>
                <a:srgbClr val="000000"/>
              </a:solidFill>
              <a:round/>
              <a:headEnd/>
              <a:tailEnd/>
            </a:ln>
          </p:spPr>
          <p:txBody>
            <a:bodyPr wrap="none" anchor="ctr"/>
            <a:lstStyle/>
            <a:p>
              <a:endParaRPr lang="en-US"/>
            </a:p>
          </p:txBody>
        </p:sp>
        <p:sp>
          <p:nvSpPr>
            <p:cNvPr id="6161" name="Line 16"/>
            <p:cNvSpPr>
              <a:spLocks noChangeAspect="1" noChangeShapeType="1"/>
            </p:cNvSpPr>
            <p:nvPr/>
          </p:nvSpPr>
          <p:spPr bwMode="auto">
            <a:xfrm flipV="1">
              <a:off x="4683" y="1967"/>
              <a:ext cx="0" cy="408"/>
            </a:xfrm>
            <a:prstGeom prst="line">
              <a:avLst/>
            </a:prstGeom>
            <a:noFill/>
            <a:ln w="9525">
              <a:solidFill>
                <a:srgbClr val="000000"/>
              </a:solidFill>
              <a:round/>
              <a:headEnd/>
              <a:tailEnd type="triangle" w="lg" len="lg"/>
            </a:ln>
          </p:spPr>
          <p:txBody>
            <a:bodyPr/>
            <a:lstStyle/>
            <a:p>
              <a:endParaRPr lang="en-US"/>
            </a:p>
          </p:txBody>
        </p:sp>
        <p:sp>
          <p:nvSpPr>
            <p:cNvPr id="6162" name="Line 17"/>
            <p:cNvSpPr>
              <a:spLocks noChangeAspect="1" noChangeShapeType="1"/>
            </p:cNvSpPr>
            <p:nvPr/>
          </p:nvSpPr>
          <p:spPr bwMode="auto">
            <a:xfrm flipV="1">
              <a:off x="4742" y="1900"/>
              <a:ext cx="375" cy="33"/>
            </a:xfrm>
            <a:prstGeom prst="line">
              <a:avLst/>
            </a:prstGeom>
            <a:noFill/>
            <a:ln w="9525">
              <a:solidFill>
                <a:srgbClr val="000000"/>
              </a:solidFill>
              <a:round/>
              <a:headEnd/>
              <a:tailEnd type="triangle" w="lg" len="lg"/>
            </a:ln>
          </p:spPr>
          <p:txBody>
            <a:bodyPr/>
            <a:lstStyle/>
            <a:p>
              <a:endParaRPr lang="en-US"/>
            </a:p>
          </p:txBody>
        </p:sp>
        <p:sp>
          <p:nvSpPr>
            <p:cNvPr id="6163" name="Line 18"/>
            <p:cNvSpPr>
              <a:spLocks noChangeAspect="1" noChangeShapeType="1"/>
            </p:cNvSpPr>
            <p:nvPr/>
          </p:nvSpPr>
          <p:spPr bwMode="auto">
            <a:xfrm flipH="1" flipV="1">
              <a:off x="4392" y="1608"/>
              <a:ext cx="266" cy="292"/>
            </a:xfrm>
            <a:prstGeom prst="line">
              <a:avLst/>
            </a:prstGeom>
            <a:noFill/>
            <a:ln w="9525">
              <a:solidFill>
                <a:srgbClr val="000000"/>
              </a:solidFill>
              <a:round/>
              <a:headEnd/>
              <a:tailEnd type="triangle" w="lg" len="lg"/>
            </a:ln>
          </p:spPr>
          <p:txBody>
            <a:bodyPr/>
            <a:lstStyle/>
            <a:p>
              <a:endParaRPr lang="en-US"/>
            </a:p>
          </p:txBody>
        </p:sp>
        <p:sp>
          <p:nvSpPr>
            <p:cNvPr id="6164" name="Freeform 19"/>
            <p:cNvSpPr>
              <a:spLocks noChangeAspect="1" noChangeArrowheads="1"/>
            </p:cNvSpPr>
            <p:nvPr/>
          </p:nvSpPr>
          <p:spPr bwMode="auto">
            <a:xfrm>
              <a:off x="3441" y="1925"/>
              <a:ext cx="1224" cy="2388"/>
            </a:xfrm>
            <a:custGeom>
              <a:avLst/>
              <a:gdLst>
                <a:gd name="T0" fmla="*/ 5275 w 5404"/>
                <a:gd name="T1" fmla="*/ 2 h 10536"/>
                <a:gd name="T2" fmla="*/ 5018 w 5404"/>
                <a:gd name="T3" fmla="*/ 2 h 10536"/>
                <a:gd name="T4" fmla="*/ 4762 w 5404"/>
                <a:gd name="T5" fmla="*/ 15 h 10536"/>
                <a:gd name="T6" fmla="*/ 4506 w 5404"/>
                <a:gd name="T7" fmla="*/ 43 h 10536"/>
                <a:gd name="T8" fmla="*/ 4252 w 5404"/>
                <a:gd name="T9" fmla="*/ 85 h 10536"/>
                <a:gd name="T10" fmla="*/ 4000 w 5404"/>
                <a:gd name="T11" fmla="*/ 140 h 10536"/>
                <a:gd name="T12" fmla="*/ 3751 w 5404"/>
                <a:gd name="T13" fmla="*/ 209 h 10536"/>
                <a:gd name="T14" fmla="*/ 3506 w 5404"/>
                <a:gd name="T15" fmla="*/ 292 h 10536"/>
                <a:gd name="T16" fmla="*/ 3265 w 5404"/>
                <a:gd name="T17" fmla="*/ 387 h 10536"/>
                <a:gd name="T18" fmla="*/ 3028 w 5404"/>
                <a:gd name="T19" fmla="*/ 496 h 10536"/>
                <a:gd name="T20" fmla="*/ 2796 w 5404"/>
                <a:gd name="T21" fmla="*/ 618 h 10536"/>
                <a:gd name="T22" fmla="*/ 2571 w 5404"/>
                <a:gd name="T23" fmla="*/ 751 h 10536"/>
                <a:gd name="T24" fmla="*/ 2352 w 5404"/>
                <a:gd name="T25" fmla="*/ 897 h 10536"/>
                <a:gd name="T26" fmla="*/ 2140 w 5404"/>
                <a:gd name="T27" fmla="*/ 1055 h 10536"/>
                <a:gd name="T28" fmla="*/ 1935 w 5404"/>
                <a:gd name="T29" fmla="*/ 1224 h 10536"/>
                <a:gd name="T30" fmla="*/ 1738 w 5404"/>
                <a:gd name="T31" fmla="*/ 1404 h 10536"/>
                <a:gd name="T32" fmla="*/ 1550 w 5404"/>
                <a:gd name="T33" fmla="*/ 1595 h 10536"/>
                <a:gd name="T34" fmla="*/ 1371 w 5404"/>
                <a:gd name="T35" fmla="*/ 1795 h 10536"/>
                <a:gd name="T36" fmla="*/ 1201 w 5404"/>
                <a:gd name="T37" fmla="*/ 2005 h 10536"/>
                <a:gd name="T38" fmla="*/ 1041 w 5404"/>
                <a:gd name="T39" fmla="*/ 2224 h 10536"/>
                <a:gd name="T40" fmla="*/ 891 w 5404"/>
                <a:gd name="T41" fmla="*/ 2451 h 10536"/>
                <a:gd name="T42" fmla="*/ 752 w 5404"/>
                <a:gd name="T43" fmla="*/ 2687 h 10536"/>
                <a:gd name="T44" fmla="*/ 624 w 5404"/>
                <a:gd name="T45" fmla="*/ 2929 h 10536"/>
                <a:gd name="T46" fmla="*/ 507 w 5404"/>
                <a:gd name="T47" fmla="*/ 3178 h 10536"/>
                <a:gd name="T48" fmla="*/ 402 w 5404"/>
                <a:gd name="T49" fmla="*/ 3433 h 10536"/>
                <a:gd name="T50" fmla="*/ 308 w 5404"/>
                <a:gd name="T51" fmla="*/ 3694 h 10536"/>
                <a:gd name="T52" fmla="*/ 227 w 5404"/>
                <a:gd name="T53" fmla="*/ 3959 h 10536"/>
                <a:gd name="T54" fmla="*/ 157 w 5404"/>
                <a:gd name="T55" fmla="*/ 4229 h 10536"/>
                <a:gd name="T56" fmla="*/ 100 w 5404"/>
                <a:gd name="T57" fmla="*/ 4502 h 10536"/>
                <a:gd name="T58" fmla="*/ 56 w 5404"/>
                <a:gd name="T59" fmla="*/ 4777 h 10536"/>
                <a:gd name="T60" fmla="*/ 25 w 5404"/>
                <a:gd name="T61" fmla="*/ 5055 h 10536"/>
                <a:gd name="T62" fmla="*/ 6 w 5404"/>
                <a:gd name="T63" fmla="*/ 5334 h 10536"/>
                <a:gd name="T64" fmla="*/ 0 w 5404"/>
                <a:gd name="T65" fmla="*/ 5614 h 10536"/>
                <a:gd name="T66" fmla="*/ 7 w 5404"/>
                <a:gd name="T67" fmla="*/ 5894 h 10536"/>
                <a:gd name="T68" fmla="*/ 27 w 5404"/>
                <a:gd name="T69" fmla="*/ 6173 h 10536"/>
                <a:gd name="T70" fmla="*/ 59 w 5404"/>
                <a:gd name="T71" fmla="*/ 6450 h 10536"/>
                <a:gd name="T72" fmla="*/ 104 w 5404"/>
                <a:gd name="T73" fmla="*/ 6726 h 10536"/>
                <a:gd name="T74" fmla="*/ 162 w 5404"/>
                <a:gd name="T75" fmla="*/ 6998 h 10536"/>
                <a:gd name="T76" fmla="*/ 232 w 5404"/>
                <a:gd name="T77" fmla="*/ 7268 h 10536"/>
                <a:gd name="T78" fmla="*/ 314 w 5404"/>
                <a:gd name="T79" fmla="*/ 7533 h 10536"/>
                <a:gd name="T80" fmla="*/ 409 w 5404"/>
                <a:gd name="T81" fmla="*/ 7793 h 10536"/>
                <a:gd name="T82" fmla="*/ 515 w 5404"/>
                <a:gd name="T83" fmla="*/ 8048 h 10536"/>
                <a:gd name="T84" fmla="*/ 633 w 5404"/>
                <a:gd name="T85" fmla="*/ 8296 h 10536"/>
                <a:gd name="T86" fmla="*/ 762 w 5404"/>
                <a:gd name="T87" fmla="*/ 8538 h 10536"/>
                <a:gd name="T88" fmla="*/ 902 w 5404"/>
                <a:gd name="T89" fmla="*/ 8773 h 10536"/>
                <a:gd name="T90" fmla="*/ 1052 w 5404"/>
                <a:gd name="T91" fmla="*/ 9000 h 10536"/>
                <a:gd name="T92" fmla="*/ 1213 w 5404"/>
                <a:gd name="T93" fmla="*/ 9218 h 10536"/>
                <a:gd name="T94" fmla="*/ 1383 w 5404"/>
                <a:gd name="T95" fmla="*/ 9427 h 10536"/>
                <a:gd name="T96" fmla="*/ 1563 w 5404"/>
                <a:gd name="T97" fmla="*/ 9627 h 10536"/>
                <a:gd name="T98" fmla="*/ 1752 w 5404"/>
                <a:gd name="T99" fmla="*/ 9817 h 10536"/>
                <a:gd name="T100" fmla="*/ 1949 w 5404"/>
                <a:gd name="T101" fmla="*/ 9996 h 10536"/>
                <a:gd name="T102" fmla="*/ 2154 w 5404"/>
                <a:gd name="T103" fmla="*/ 10164 h 10536"/>
                <a:gd name="T104" fmla="*/ 2367 w 5404"/>
                <a:gd name="T105" fmla="*/ 10321 h 10536"/>
                <a:gd name="T106" fmla="*/ 2587 w 5404"/>
                <a:gd name="T107" fmla="*/ 10466 h 10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4"/>
                <a:gd name="T163" fmla="*/ 0 h 10536"/>
                <a:gd name="T164" fmla="*/ 5404 w 5404"/>
                <a:gd name="T165" fmla="*/ 10536 h 10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4" h="10536">
                  <a:moveTo>
                    <a:pt x="5403" y="7"/>
                  </a:moveTo>
                  <a:lnTo>
                    <a:pt x="5275" y="2"/>
                  </a:lnTo>
                  <a:lnTo>
                    <a:pt x="5147" y="0"/>
                  </a:lnTo>
                  <a:lnTo>
                    <a:pt x="5018" y="2"/>
                  </a:lnTo>
                  <a:lnTo>
                    <a:pt x="4890" y="7"/>
                  </a:lnTo>
                  <a:lnTo>
                    <a:pt x="4762" y="15"/>
                  </a:lnTo>
                  <a:lnTo>
                    <a:pt x="4634" y="28"/>
                  </a:lnTo>
                  <a:lnTo>
                    <a:pt x="4506" y="43"/>
                  </a:lnTo>
                  <a:lnTo>
                    <a:pt x="4379" y="62"/>
                  </a:lnTo>
                  <a:lnTo>
                    <a:pt x="4252" y="85"/>
                  </a:lnTo>
                  <a:lnTo>
                    <a:pt x="4126" y="111"/>
                  </a:lnTo>
                  <a:lnTo>
                    <a:pt x="4000" y="140"/>
                  </a:lnTo>
                  <a:lnTo>
                    <a:pt x="3875" y="173"/>
                  </a:lnTo>
                  <a:lnTo>
                    <a:pt x="3751" y="209"/>
                  </a:lnTo>
                  <a:lnTo>
                    <a:pt x="3628" y="249"/>
                  </a:lnTo>
                  <a:lnTo>
                    <a:pt x="3506" y="292"/>
                  </a:lnTo>
                  <a:lnTo>
                    <a:pt x="3385" y="338"/>
                  </a:lnTo>
                  <a:lnTo>
                    <a:pt x="3265" y="387"/>
                  </a:lnTo>
                  <a:lnTo>
                    <a:pt x="3146" y="440"/>
                  </a:lnTo>
                  <a:lnTo>
                    <a:pt x="3028" y="496"/>
                  </a:lnTo>
                  <a:lnTo>
                    <a:pt x="2911" y="555"/>
                  </a:lnTo>
                  <a:lnTo>
                    <a:pt x="2796" y="618"/>
                  </a:lnTo>
                  <a:lnTo>
                    <a:pt x="2683" y="683"/>
                  </a:lnTo>
                  <a:lnTo>
                    <a:pt x="2571" y="751"/>
                  </a:lnTo>
                  <a:lnTo>
                    <a:pt x="2460" y="823"/>
                  </a:lnTo>
                  <a:lnTo>
                    <a:pt x="2352" y="897"/>
                  </a:lnTo>
                  <a:lnTo>
                    <a:pt x="2245" y="975"/>
                  </a:lnTo>
                  <a:lnTo>
                    <a:pt x="2140" y="1055"/>
                  </a:lnTo>
                  <a:lnTo>
                    <a:pt x="2036" y="1138"/>
                  </a:lnTo>
                  <a:lnTo>
                    <a:pt x="1935" y="1224"/>
                  </a:lnTo>
                  <a:lnTo>
                    <a:pt x="1836" y="1313"/>
                  </a:lnTo>
                  <a:lnTo>
                    <a:pt x="1738" y="1404"/>
                  </a:lnTo>
                  <a:lnTo>
                    <a:pt x="1643" y="1498"/>
                  </a:lnTo>
                  <a:lnTo>
                    <a:pt x="1550" y="1595"/>
                  </a:lnTo>
                  <a:lnTo>
                    <a:pt x="1459" y="1694"/>
                  </a:lnTo>
                  <a:lnTo>
                    <a:pt x="1371" y="1795"/>
                  </a:lnTo>
                  <a:lnTo>
                    <a:pt x="1285" y="1899"/>
                  </a:lnTo>
                  <a:lnTo>
                    <a:pt x="1201" y="2005"/>
                  </a:lnTo>
                  <a:lnTo>
                    <a:pt x="1120" y="2113"/>
                  </a:lnTo>
                  <a:lnTo>
                    <a:pt x="1041" y="2224"/>
                  </a:lnTo>
                  <a:lnTo>
                    <a:pt x="965" y="2337"/>
                  </a:lnTo>
                  <a:lnTo>
                    <a:pt x="891" y="2451"/>
                  </a:lnTo>
                  <a:lnTo>
                    <a:pt x="820" y="2568"/>
                  </a:lnTo>
                  <a:lnTo>
                    <a:pt x="752" y="2687"/>
                  </a:lnTo>
                  <a:lnTo>
                    <a:pt x="687" y="2807"/>
                  </a:lnTo>
                  <a:lnTo>
                    <a:pt x="624" y="2929"/>
                  </a:lnTo>
                  <a:lnTo>
                    <a:pt x="564" y="3053"/>
                  </a:lnTo>
                  <a:lnTo>
                    <a:pt x="507" y="3178"/>
                  </a:lnTo>
                  <a:lnTo>
                    <a:pt x="453" y="3305"/>
                  </a:lnTo>
                  <a:lnTo>
                    <a:pt x="402" y="3433"/>
                  </a:lnTo>
                  <a:lnTo>
                    <a:pt x="353" y="3563"/>
                  </a:lnTo>
                  <a:lnTo>
                    <a:pt x="308" y="3694"/>
                  </a:lnTo>
                  <a:lnTo>
                    <a:pt x="266" y="3826"/>
                  </a:lnTo>
                  <a:lnTo>
                    <a:pt x="227" y="3959"/>
                  </a:lnTo>
                  <a:lnTo>
                    <a:pt x="190" y="4094"/>
                  </a:lnTo>
                  <a:lnTo>
                    <a:pt x="157" y="4229"/>
                  </a:lnTo>
                  <a:lnTo>
                    <a:pt x="127" y="4365"/>
                  </a:lnTo>
                  <a:lnTo>
                    <a:pt x="100" y="4502"/>
                  </a:lnTo>
                  <a:lnTo>
                    <a:pt x="77" y="4639"/>
                  </a:lnTo>
                  <a:lnTo>
                    <a:pt x="56" y="4777"/>
                  </a:lnTo>
                  <a:lnTo>
                    <a:pt x="39" y="4916"/>
                  </a:lnTo>
                  <a:lnTo>
                    <a:pt x="25" y="5055"/>
                  </a:lnTo>
                  <a:lnTo>
                    <a:pt x="14" y="5195"/>
                  </a:lnTo>
                  <a:lnTo>
                    <a:pt x="6" y="5334"/>
                  </a:lnTo>
                  <a:lnTo>
                    <a:pt x="1" y="5474"/>
                  </a:lnTo>
                  <a:lnTo>
                    <a:pt x="0" y="5614"/>
                  </a:lnTo>
                  <a:lnTo>
                    <a:pt x="2" y="5754"/>
                  </a:lnTo>
                  <a:lnTo>
                    <a:pt x="7" y="5894"/>
                  </a:lnTo>
                  <a:lnTo>
                    <a:pt x="15" y="6033"/>
                  </a:lnTo>
                  <a:lnTo>
                    <a:pt x="27" y="6173"/>
                  </a:lnTo>
                  <a:lnTo>
                    <a:pt x="41" y="6312"/>
                  </a:lnTo>
                  <a:lnTo>
                    <a:pt x="59" y="6450"/>
                  </a:lnTo>
                  <a:lnTo>
                    <a:pt x="80" y="6588"/>
                  </a:lnTo>
                  <a:lnTo>
                    <a:pt x="104" y="6726"/>
                  </a:lnTo>
                  <a:lnTo>
                    <a:pt x="131" y="6863"/>
                  </a:lnTo>
                  <a:lnTo>
                    <a:pt x="162" y="6998"/>
                  </a:lnTo>
                  <a:lnTo>
                    <a:pt x="195" y="7134"/>
                  </a:lnTo>
                  <a:lnTo>
                    <a:pt x="232" y="7268"/>
                  </a:lnTo>
                  <a:lnTo>
                    <a:pt x="272" y="7401"/>
                  </a:lnTo>
                  <a:lnTo>
                    <a:pt x="314" y="7533"/>
                  </a:lnTo>
                  <a:lnTo>
                    <a:pt x="360" y="7664"/>
                  </a:lnTo>
                  <a:lnTo>
                    <a:pt x="409" y="7793"/>
                  </a:lnTo>
                  <a:lnTo>
                    <a:pt x="460" y="7921"/>
                  </a:lnTo>
                  <a:lnTo>
                    <a:pt x="515" y="8048"/>
                  </a:lnTo>
                  <a:lnTo>
                    <a:pt x="572" y="8173"/>
                  </a:lnTo>
                  <a:lnTo>
                    <a:pt x="633" y="8296"/>
                  </a:lnTo>
                  <a:lnTo>
                    <a:pt x="696" y="8418"/>
                  </a:lnTo>
                  <a:lnTo>
                    <a:pt x="762" y="8538"/>
                  </a:lnTo>
                  <a:lnTo>
                    <a:pt x="830" y="8657"/>
                  </a:lnTo>
                  <a:lnTo>
                    <a:pt x="902" y="8773"/>
                  </a:lnTo>
                  <a:lnTo>
                    <a:pt x="976" y="8888"/>
                  </a:lnTo>
                  <a:lnTo>
                    <a:pt x="1052" y="9000"/>
                  </a:lnTo>
                  <a:lnTo>
                    <a:pt x="1131" y="9110"/>
                  </a:lnTo>
                  <a:lnTo>
                    <a:pt x="1213" y="9218"/>
                  </a:lnTo>
                  <a:lnTo>
                    <a:pt x="1297" y="9324"/>
                  </a:lnTo>
                  <a:lnTo>
                    <a:pt x="1383" y="9427"/>
                  </a:lnTo>
                  <a:lnTo>
                    <a:pt x="1472" y="9529"/>
                  </a:lnTo>
                  <a:lnTo>
                    <a:pt x="1563" y="9627"/>
                  </a:lnTo>
                  <a:lnTo>
                    <a:pt x="1656" y="9723"/>
                  </a:lnTo>
                  <a:lnTo>
                    <a:pt x="1752" y="9817"/>
                  </a:lnTo>
                  <a:lnTo>
                    <a:pt x="1850" y="9908"/>
                  </a:lnTo>
                  <a:lnTo>
                    <a:pt x="1949" y="9996"/>
                  </a:lnTo>
                  <a:lnTo>
                    <a:pt x="2051" y="10082"/>
                  </a:lnTo>
                  <a:lnTo>
                    <a:pt x="2154" y="10164"/>
                  </a:lnTo>
                  <a:lnTo>
                    <a:pt x="2260" y="10244"/>
                  </a:lnTo>
                  <a:lnTo>
                    <a:pt x="2367" y="10321"/>
                  </a:lnTo>
                  <a:lnTo>
                    <a:pt x="2476" y="10395"/>
                  </a:lnTo>
                  <a:lnTo>
                    <a:pt x="2587" y="10466"/>
                  </a:lnTo>
                  <a:lnTo>
                    <a:pt x="2699" y="10535"/>
                  </a:lnTo>
                </a:path>
              </a:pathLst>
            </a:custGeom>
            <a:noFill/>
            <a:ln w="9525">
              <a:solidFill>
                <a:srgbClr val="000000"/>
              </a:solidFill>
              <a:round/>
              <a:headEnd/>
              <a:tailEnd/>
            </a:ln>
          </p:spPr>
          <p:txBody>
            <a:bodyPr/>
            <a:lstStyle/>
            <a:p>
              <a:endParaRPr lang="en-US"/>
            </a:p>
          </p:txBody>
        </p:sp>
      </p:grpSp>
      <p:grpSp>
        <p:nvGrpSpPr>
          <p:cNvPr id="6150" name="Group 20"/>
          <p:cNvGrpSpPr>
            <a:grpSpLocks noChangeAspect="1"/>
          </p:cNvGrpSpPr>
          <p:nvPr/>
        </p:nvGrpSpPr>
        <p:grpSpPr bwMode="auto">
          <a:xfrm>
            <a:off x="7150100" y="4267200"/>
            <a:ext cx="1612900" cy="1828800"/>
            <a:chOff x="3796" y="1500"/>
            <a:chExt cx="2058" cy="2332"/>
          </a:xfrm>
        </p:grpSpPr>
        <p:sp>
          <p:nvSpPr>
            <p:cNvPr id="6151" name="Oval 21"/>
            <p:cNvSpPr>
              <a:spLocks noChangeAspect="1" noChangeArrowheads="1"/>
            </p:cNvSpPr>
            <p:nvPr/>
          </p:nvSpPr>
          <p:spPr bwMode="auto">
            <a:xfrm>
              <a:off x="3796" y="1774"/>
              <a:ext cx="2058" cy="2058"/>
            </a:xfrm>
            <a:prstGeom prst="ellipse">
              <a:avLst/>
            </a:prstGeom>
            <a:noFill/>
            <a:ln w="9525">
              <a:solidFill>
                <a:srgbClr val="000000"/>
              </a:solidFill>
              <a:prstDash val="sysDot"/>
              <a:round/>
              <a:headEnd/>
              <a:tailEnd/>
            </a:ln>
          </p:spPr>
          <p:txBody>
            <a:bodyPr wrap="none" anchor="ctr"/>
            <a:lstStyle/>
            <a:p>
              <a:endParaRPr lang="en-US"/>
            </a:p>
          </p:txBody>
        </p:sp>
        <p:sp>
          <p:nvSpPr>
            <p:cNvPr id="6152" name="Line 22"/>
            <p:cNvSpPr>
              <a:spLocks noChangeAspect="1" noChangeShapeType="1"/>
            </p:cNvSpPr>
            <p:nvPr/>
          </p:nvSpPr>
          <p:spPr bwMode="auto">
            <a:xfrm>
              <a:off x="4658" y="1625"/>
              <a:ext cx="317" cy="275"/>
            </a:xfrm>
            <a:prstGeom prst="line">
              <a:avLst/>
            </a:prstGeom>
            <a:noFill/>
            <a:ln w="45720">
              <a:solidFill>
                <a:srgbClr val="000000"/>
              </a:solidFill>
              <a:round/>
              <a:headEnd/>
              <a:tailEnd/>
            </a:ln>
          </p:spPr>
          <p:txBody>
            <a:bodyPr/>
            <a:lstStyle/>
            <a:p>
              <a:endParaRPr lang="en-US"/>
            </a:p>
          </p:txBody>
        </p:sp>
        <p:sp>
          <p:nvSpPr>
            <p:cNvPr id="6153" name="Oval 23"/>
            <p:cNvSpPr>
              <a:spLocks noChangeAspect="1" noChangeArrowheads="1"/>
            </p:cNvSpPr>
            <p:nvPr/>
          </p:nvSpPr>
          <p:spPr bwMode="auto">
            <a:xfrm>
              <a:off x="4687" y="2624"/>
              <a:ext cx="291" cy="291"/>
            </a:xfrm>
            <a:prstGeom prst="ellipse">
              <a:avLst/>
            </a:prstGeom>
            <a:solidFill>
              <a:srgbClr val="FFFF00"/>
            </a:solidFill>
            <a:ln w="9525">
              <a:solidFill>
                <a:srgbClr val="000000"/>
              </a:solidFill>
              <a:round/>
              <a:headEnd/>
              <a:tailEnd/>
            </a:ln>
          </p:spPr>
          <p:txBody>
            <a:bodyPr wrap="none" anchor="ctr"/>
            <a:lstStyle/>
            <a:p>
              <a:endParaRPr lang="en-US"/>
            </a:p>
          </p:txBody>
        </p:sp>
        <p:sp>
          <p:nvSpPr>
            <p:cNvPr id="6154" name="Line 24"/>
            <p:cNvSpPr>
              <a:spLocks noChangeAspect="1" noChangeShapeType="1"/>
            </p:cNvSpPr>
            <p:nvPr/>
          </p:nvSpPr>
          <p:spPr bwMode="auto">
            <a:xfrm flipV="1">
              <a:off x="4812" y="1795"/>
              <a:ext cx="0" cy="409"/>
            </a:xfrm>
            <a:prstGeom prst="line">
              <a:avLst/>
            </a:prstGeom>
            <a:noFill/>
            <a:ln w="9525">
              <a:solidFill>
                <a:srgbClr val="000000"/>
              </a:solidFill>
              <a:round/>
              <a:headEnd/>
              <a:tailEnd type="triangle" w="lg" len="lg"/>
            </a:ln>
          </p:spPr>
          <p:txBody>
            <a:bodyPr/>
            <a:lstStyle/>
            <a:p>
              <a:endParaRPr lang="en-US"/>
            </a:p>
          </p:txBody>
        </p:sp>
        <p:sp>
          <p:nvSpPr>
            <p:cNvPr id="6155" name="Line 25"/>
            <p:cNvSpPr>
              <a:spLocks noChangeAspect="1" noChangeShapeType="1"/>
            </p:cNvSpPr>
            <p:nvPr/>
          </p:nvSpPr>
          <p:spPr bwMode="auto">
            <a:xfrm flipH="1" flipV="1">
              <a:off x="4383" y="1742"/>
              <a:ext cx="371" cy="28"/>
            </a:xfrm>
            <a:prstGeom prst="line">
              <a:avLst/>
            </a:prstGeom>
            <a:noFill/>
            <a:ln w="9525">
              <a:solidFill>
                <a:srgbClr val="000000"/>
              </a:solidFill>
              <a:round/>
              <a:headEnd/>
              <a:tailEnd type="triangle" w="lg" len="lg"/>
            </a:ln>
          </p:spPr>
          <p:txBody>
            <a:bodyPr/>
            <a:lstStyle/>
            <a:p>
              <a:endParaRPr lang="en-US"/>
            </a:p>
          </p:txBody>
        </p:sp>
        <p:sp>
          <p:nvSpPr>
            <p:cNvPr id="6156" name="Line 26"/>
            <p:cNvSpPr>
              <a:spLocks noChangeAspect="1" noChangeShapeType="1"/>
            </p:cNvSpPr>
            <p:nvPr/>
          </p:nvSpPr>
          <p:spPr bwMode="auto">
            <a:xfrm flipV="1">
              <a:off x="4854" y="1500"/>
              <a:ext cx="254" cy="254"/>
            </a:xfrm>
            <a:prstGeom prst="line">
              <a:avLst/>
            </a:prstGeom>
            <a:noFill/>
            <a:ln w="9525">
              <a:solidFill>
                <a:srgbClr val="000000"/>
              </a:solidFill>
              <a:round/>
              <a:headEnd/>
              <a:tailEnd type="triangle" w="lg" len="lg"/>
            </a:ln>
          </p:spPr>
          <p:txBody>
            <a:bodyPr/>
            <a:lstStyle/>
            <a:p>
              <a:endParaRPr lang="en-US"/>
            </a:p>
          </p:txBody>
        </p:sp>
        <p:sp>
          <p:nvSpPr>
            <p:cNvPr id="6157" name="Freeform 27"/>
            <p:cNvSpPr>
              <a:spLocks noChangeAspect="1" noChangeArrowheads="1"/>
            </p:cNvSpPr>
            <p:nvPr/>
          </p:nvSpPr>
          <p:spPr bwMode="auto">
            <a:xfrm>
              <a:off x="4025" y="1783"/>
              <a:ext cx="967" cy="1691"/>
            </a:xfrm>
            <a:custGeom>
              <a:avLst/>
              <a:gdLst>
                <a:gd name="T0" fmla="*/ 3158 w 4267"/>
                <a:gd name="T1" fmla="*/ 5 h 7461"/>
                <a:gd name="T2" fmla="*/ 2825 w 4267"/>
                <a:gd name="T3" fmla="*/ 43 h 7461"/>
                <a:gd name="T4" fmla="*/ 2496 w 4267"/>
                <a:gd name="T5" fmla="*/ 118 h 7461"/>
                <a:gd name="T6" fmla="*/ 2176 w 4267"/>
                <a:gd name="T7" fmla="*/ 230 h 7461"/>
                <a:gd name="T8" fmla="*/ 1868 w 4267"/>
                <a:gd name="T9" fmla="*/ 377 h 7461"/>
                <a:gd name="T10" fmla="*/ 1575 w 4267"/>
                <a:gd name="T11" fmla="*/ 559 h 7461"/>
                <a:gd name="T12" fmla="*/ 1299 w 4267"/>
                <a:gd name="T13" fmla="*/ 773 h 7461"/>
                <a:gd name="T14" fmla="*/ 1044 w 4267"/>
                <a:gd name="T15" fmla="*/ 1017 h 7461"/>
                <a:gd name="T16" fmla="*/ 812 w 4267"/>
                <a:gd name="T17" fmla="*/ 1288 h 7461"/>
                <a:gd name="T18" fmla="*/ 605 w 4267"/>
                <a:gd name="T19" fmla="*/ 1584 h 7461"/>
                <a:gd name="T20" fmla="*/ 427 w 4267"/>
                <a:gd name="T21" fmla="*/ 1902 h 7461"/>
                <a:gd name="T22" fmla="*/ 277 w 4267"/>
                <a:gd name="T23" fmla="*/ 2239 h 7461"/>
                <a:gd name="T24" fmla="*/ 159 w 4267"/>
                <a:gd name="T25" fmla="*/ 2591 h 7461"/>
                <a:gd name="T26" fmla="*/ 73 w 4267"/>
                <a:gd name="T27" fmla="*/ 2954 h 7461"/>
                <a:gd name="T28" fmla="*/ 20 w 4267"/>
                <a:gd name="T29" fmla="*/ 3325 h 7461"/>
                <a:gd name="T30" fmla="*/ 0 w 4267"/>
                <a:gd name="T31" fmla="*/ 3700 h 7461"/>
                <a:gd name="T32" fmla="*/ 14 w 4267"/>
                <a:gd name="T33" fmla="*/ 4076 h 7461"/>
                <a:gd name="T34" fmla="*/ 62 w 4267"/>
                <a:gd name="T35" fmla="*/ 4448 h 7461"/>
                <a:gd name="T36" fmla="*/ 143 w 4267"/>
                <a:gd name="T37" fmla="*/ 4813 h 7461"/>
                <a:gd name="T38" fmla="*/ 257 w 4267"/>
                <a:gd name="T39" fmla="*/ 5167 h 7461"/>
                <a:gd name="T40" fmla="*/ 401 w 4267"/>
                <a:gd name="T41" fmla="*/ 5506 h 7461"/>
                <a:gd name="T42" fmla="*/ 575 w 4267"/>
                <a:gd name="T43" fmla="*/ 5827 h 7461"/>
                <a:gd name="T44" fmla="*/ 778 w 4267"/>
                <a:gd name="T45" fmla="*/ 6127 h 7461"/>
                <a:gd name="T46" fmla="*/ 1006 w 4267"/>
                <a:gd name="T47" fmla="*/ 6402 h 7461"/>
                <a:gd name="T48" fmla="*/ 1257 w 4267"/>
                <a:gd name="T49" fmla="*/ 6651 h 7461"/>
                <a:gd name="T50" fmla="*/ 1530 w 4267"/>
                <a:gd name="T51" fmla="*/ 6869 h 7461"/>
                <a:gd name="T52" fmla="*/ 1821 w 4267"/>
                <a:gd name="T53" fmla="*/ 7056 h 7461"/>
                <a:gd name="T54" fmla="*/ 2127 w 4267"/>
                <a:gd name="T55" fmla="*/ 7209 h 7461"/>
                <a:gd name="T56" fmla="*/ 2445 w 4267"/>
                <a:gd name="T57" fmla="*/ 7327 h 7461"/>
                <a:gd name="T58" fmla="*/ 2773 w 4267"/>
                <a:gd name="T59" fmla="*/ 7408 h 7461"/>
                <a:gd name="T60" fmla="*/ 3106 w 4267"/>
                <a:gd name="T61" fmla="*/ 7452 h 7461"/>
                <a:gd name="T62" fmla="*/ 3441 w 4267"/>
                <a:gd name="T63" fmla="*/ 7458 h 7461"/>
                <a:gd name="T64" fmla="*/ 3775 w 4267"/>
                <a:gd name="T65" fmla="*/ 7426 h 7461"/>
                <a:gd name="T66" fmla="*/ 4104 w 4267"/>
                <a:gd name="T67" fmla="*/ 7356 h 7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67"/>
                <a:gd name="T103" fmla="*/ 0 h 7461"/>
                <a:gd name="T104" fmla="*/ 4267 w 4267"/>
                <a:gd name="T105" fmla="*/ 7461 h 74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67" h="7461">
                  <a:moveTo>
                    <a:pt x="3326" y="0"/>
                  </a:moveTo>
                  <a:lnTo>
                    <a:pt x="3158" y="5"/>
                  </a:lnTo>
                  <a:lnTo>
                    <a:pt x="2991" y="19"/>
                  </a:lnTo>
                  <a:lnTo>
                    <a:pt x="2825" y="43"/>
                  </a:lnTo>
                  <a:lnTo>
                    <a:pt x="2660" y="76"/>
                  </a:lnTo>
                  <a:lnTo>
                    <a:pt x="2496" y="118"/>
                  </a:lnTo>
                  <a:lnTo>
                    <a:pt x="2335" y="169"/>
                  </a:lnTo>
                  <a:lnTo>
                    <a:pt x="2176" y="230"/>
                  </a:lnTo>
                  <a:lnTo>
                    <a:pt x="2021" y="299"/>
                  </a:lnTo>
                  <a:lnTo>
                    <a:pt x="1868" y="377"/>
                  </a:lnTo>
                  <a:lnTo>
                    <a:pt x="1719" y="464"/>
                  </a:lnTo>
                  <a:lnTo>
                    <a:pt x="1575" y="559"/>
                  </a:lnTo>
                  <a:lnTo>
                    <a:pt x="1434" y="662"/>
                  </a:lnTo>
                  <a:lnTo>
                    <a:pt x="1299" y="773"/>
                  </a:lnTo>
                  <a:lnTo>
                    <a:pt x="1169" y="891"/>
                  </a:lnTo>
                  <a:lnTo>
                    <a:pt x="1044" y="1017"/>
                  </a:lnTo>
                  <a:lnTo>
                    <a:pt x="925" y="1149"/>
                  </a:lnTo>
                  <a:lnTo>
                    <a:pt x="812" y="1288"/>
                  </a:lnTo>
                  <a:lnTo>
                    <a:pt x="705" y="1433"/>
                  </a:lnTo>
                  <a:lnTo>
                    <a:pt x="605" y="1584"/>
                  </a:lnTo>
                  <a:lnTo>
                    <a:pt x="512" y="1741"/>
                  </a:lnTo>
                  <a:lnTo>
                    <a:pt x="427" y="1902"/>
                  </a:lnTo>
                  <a:lnTo>
                    <a:pt x="348" y="2068"/>
                  </a:lnTo>
                  <a:lnTo>
                    <a:pt x="277" y="2239"/>
                  </a:lnTo>
                  <a:lnTo>
                    <a:pt x="214" y="2413"/>
                  </a:lnTo>
                  <a:lnTo>
                    <a:pt x="159" y="2591"/>
                  </a:lnTo>
                  <a:lnTo>
                    <a:pt x="112" y="2771"/>
                  </a:lnTo>
                  <a:lnTo>
                    <a:pt x="73" y="2954"/>
                  </a:lnTo>
                  <a:lnTo>
                    <a:pt x="42" y="3139"/>
                  </a:lnTo>
                  <a:lnTo>
                    <a:pt x="20" y="3325"/>
                  </a:lnTo>
                  <a:lnTo>
                    <a:pt x="6" y="3512"/>
                  </a:lnTo>
                  <a:lnTo>
                    <a:pt x="0" y="3700"/>
                  </a:lnTo>
                  <a:lnTo>
                    <a:pt x="3" y="3888"/>
                  </a:lnTo>
                  <a:lnTo>
                    <a:pt x="14" y="4076"/>
                  </a:lnTo>
                  <a:lnTo>
                    <a:pt x="34" y="4263"/>
                  </a:lnTo>
                  <a:lnTo>
                    <a:pt x="62" y="4448"/>
                  </a:lnTo>
                  <a:lnTo>
                    <a:pt x="99" y="4632"/>
                  </a:lnTo>
                  <a:lnTo>
                    <a:pt x="143" y="4813"/>
                  </a:lnTo>
                  <a:lnTo>
                    <a:pt x="196" y="4991"/>
                  </a:lnTo>
                  <a:lnTo>
                    <a:pt x="257" y="5167"/>
                  </a:lnTo>
                  <a:lnTo>
                    <a:pt x="325" y="5338"/>
                  </a:lnTo>
                  <a:lnTo>
                    <a:pt x="401" y="5506"/>
                  </a:lnTo>
                  <a:lnTo>
                    <a:pt x="485" y="5669"/>
                  </a:lnTo>
                  <a:lnTo>
                    <a:pt x="575" y="5827"/>
                  </a:lnTo>
                  <a:lnTo>
                    <a:pt x="673" y="5980"/>
                  </a:lnTo>
                  <a:lnTo>
                    <a:pt x="778" y="6127"/>
                  </a:lnTo>
                  <a:lnTo>
                    <a:pt x="889" y="6268"/>
                  </a:lnTo>
                  <a:lnTo>
                    <a:pt x="1006" y="6402"/>
                  </a:lnTo>
                  <a:lnTo>
                    <a:pt x="1129" y="6530"/>
                  </a:lnTo>
                  <a:lnTo>
                    <a:pt x="1257" y="6651"/>
                  </a:lnTo>
                  <a:lnTo>
                    <a:pt x="1391" y="6764"/>
                  </a:lnTo>
                  <a:lnTo>
                    <a:pt x="1530" y="6869"/>
                  </a:lnTo>
                  <a:lnTo>
                    <a:pt x="1673" y="6967"/>
                  </a:lnTo>
                  <a:lnTo>
                    <a:pt x="1821" y="7056"/>
                  </a:lnTo>
                  <a:lnTo>
                    <a:pt x="1972" y="7137"/>
                  </a:lnTo>
                  <a:lnTo>
                    <a:pt x="2127" y="7209"/>
                  </a:lnTo>
                  <a:lnTo>
                    <a:pt x="2285" y="7273"/>
                  </a:lnTo>
                  <a:lnTo>
                    <a:pt x="2445" y="7327"/>
                  </a:lnTo>
                  <a:lnTo>
                    <a:pt x="2608" y="7372"/>
                  </a:lnTo>
                  <a:lnTo>
                    <a:pt x="2773" y="7408"/>
                  </a:lnTo>
                  <a:lnTo>
                    <a:pt x="2939" y="7435"/>
                  </a:lnTo>
                  <a:lnTo>
                    <a:pt x="3106" y="7452"/>
                  </a:lnTo>
                  <a:lnTo>
                    <a:pt x="3273" y="7460"/>
                  </a:lnTo>
                  <a:lnTo>
                    <a:pt x="3441" y="7458"/>
                  </a:lnTo>
                  <a:lnTo>
                    <a:pt x="3608" y="7447"/>
                  </a:lnTo>
                  <a:lnTo>
                    <a:pt x="3775" y="7426"/>
                  </a:lnTo>
                  <a:lnTo>
                    <a:pt x="3940" y="7396"/>
                  </a:lnTo>
                  <a:lnTo>
                    <a:pt x="4104" y="7356"/>
                  </a:lnTo>
                  <a:lnTo>
                    <a:pt x="4266" y="7308"/>
                  </a:lnTo>
                </a:path>
              </a:pathLst>
            </a:cu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smtClean="0"/>
              <a:t>NOAA?</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Space weather</a:t>
            </a:r>
          </a:p>
          <a:p>
            <a:r>
              <a:rPr lang="en-US" dirty="0" smtClean="0"/>
              <a:t>Communications</a:t>
            </a:r>
          </a:p>
          <a:p>
            <a:r>
              <a:rPr lang="en-US" dirty="0" smtClean="0"/>
              <a:t>Weather</a:t>
            </a:r>
          </a:p>
          <a:p>
            <a:r>
              <a:rPr lang="en-US" dirty="0" smtClean="0"/>
              <a:t>Climate</a:t>
            </a:r>
          </a:p>
        </p:txBody>
      </p:sp>
      <p:pic>
        <p:nvPicPr>
          <p:cNvPr id="1026" name="Picture 2"/>
          <p:cNvPicPr>
            <a:picLocks noChangeAspect="1" noChangeArrowheads="1"/>
          </p:cNvPicPr>
          <p:nvPr/>
        </p:nvPicPr>
        <p:blipFill>
          <a:blip r:embed="rId3" cstate="print"/>
          <a:srcRect/>
          <a:stretch>
            <a:fillRect/>
          </a:stretch>
        </p:blipFill>
        <p:spPr bwMode="auto">
          <a:xfrm>
            <a:off x="4419600" y="1600200"/>
            <a:ext cx="42291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Lagrange Orbits</a:t>
            </a:r>
          </a:p>
        </p:txBody>
      </p:sp>
      <p:sp>
        <p:nvSpPr>
          <p:cNvPr id="3" name="Content Placeholder 2"/>
          <p:cNvSpPr>
            <a:spLocks noGrp="1"/>
          </p:cNvSpPr>
          <p:nvPr>
            <p:ph idx="1"/>
          </p:nvPr>
        </p:nvSpPr>
        <p:spPr>
          <a:xfrm>
            <a:off x="457200" y="1600200"/>
            <a:ext cx="4114800" cy="452596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Orbits closer to the sun than Earth move faster; those farther move slower</a:t>
            </a:r>
          </a:p>
          <a:p>
            <a:pPr eaLnBrk="1" fontAlgn="auto" hangingPunct="1">
              <a:spcAft>
                <a:spcPts val="0"/>
              </a:spcAft>
              <a:buFont typeface="Arial" pitchFamily="34" charset="0"/>
              <a:buChar char="•"/>
              <a:defRPr/>
            </a:pPr>
            <a:r>
              <a:rPr lang="en-US" dirty="0" smtClean="0"/>
              <a:t>At L1, Earth’s gravity subtracts from the sun’s gravity (at L2 it adds), changing the orbit speed to match Earth’s</a:t>
            </a:r>
          </a:p>
          <a:p>
            <a:pPr eaLnBrk="1" fontAlgn="auto" hangingPunct="1">
              <a:spcAft>
                <a:spcPts val="0"/>
              </a:spcAft>
              <a:buFont typeface="Arial" pitchFamily="34" charset="0"/>
              <a:buChar char="•"/>
              <a:defRPr/>
            </a:pPr>
            <a:r>
              <a:rPr lang="en-US" dirty="0" smtClean="0"/>
              <a:t>NASA Advanced Composition Explorer (ACE) and Solar and </a:t>
            </a:r>
            <a:r>
              <a:rPr lang="en-US" dirty="0" err="1" smtClean="0"/>
              <a:t>Heliospheric</a:t>
            </a:r>
            <a:r>
              <a:rPr lang="en-US" dirty="0" smtClean="0"/>
              <a:t>  Observatory (SOHO) orbit L1, 1.5Mkm sunward of Earth</a:t>
            </a:r>
          </a:p>
          <a:p>
            <a:pPr eaLnBrk="1" fontAlgn="auto" hangingPunct="1">
              <a:spcAft>
                <a:spcPts val="0"/>
              </a:spcAft>
              <a:buFont typeface="Arial" pitchFamily="34" charset="0"/>
              <a:buChar char="•"/>
              <a:defRPr/>
            </a:pPr>
            <a:r>
              <a:rPr lang="en-US" dirty="0" smtClean="0"/>
              <a:t>ACE detects solar wind changes leading to geomagnetic storms at Earth 30-60 minutes later</a:t>
            </a:r>
          </a:p>
        </p:txBody>
      </p:sp>
      <p:pic>
        <p:nvPicPr>
          <p:cNvPr id="7172" name="Picture 4"/>
          <p:cNvPicPr>
            <a:picLocks noChangeAspect="1" noChangeArrowheads="1"/>
          </p:cNvPicPr>
          <p:nvPr/>
        </p:nvPicPr>
        <p:blipFill>
          <a:blip r:embed="rId2" cstate="print"/>
          <a:srcRect/>
          <a:stretch>
            <a:fillRect/>
          </a:stretch>
        </p:blipFill>
        <p:spPr bwMode="auto">
          <a:xfrm>
            <a:off x="4572000" y="4419600"/>
            <a:ext cx="4419600" cy="2209800"/>
          </a:xfrm>
          <a:prstGeom prst="rect">
            <a:avLst/>
          </a:prstGeom>
          <a:noFill/>
          <a:ln w="9525">
            <a:noFill/>
            <a:miter lim="800000"/>
            <a:headEnd/>
            <a:tailEnd/>
          </a:ln>
        </p:spPr>
      </p:pic>
      <p:pic>
        <p:nvPicPr>
          <p:cNvPr id="7173" name="Picture 6" descr="lagrange_points.jpg"/>
          <p:cNvPicPr>
            <a:picLocks noChangeAspect="1"/>
          </p:cNvPicPr>
          <p:nvPr/>
        </p:nvPicPr>
        <p:blipFill>
          <a:blip r:embed="rId3" cstate="print"/>
          <a:srcRect/>
          <a:stretch>
            <a:fillRect/>
          </a:stretch>
        </p:blipFill>
        <p:spPr bwMode="auto">
          <a:xfrm>
            <a:off x="5029200" y="14478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1429</Words>
  <Application>Microsoft Office PowerPoint</Application>
  <PresentationFormat>On-screen Show (4:3)</PresentationFormat>
  <Paragraphs>217</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Solar Sails for Remote Sensing, Space Weather, and Communications</vt:lpstr>
      <vt:lpstr>Abstract</vt:lpstr>
      <vt:lpstr>Summary</vt:lpstr>
      <vt:lpstr>Sailing</vt:lpstr>
      <vt:lpstr>Solar Pressure</vt:lpstr>
      <vt:lpstr>Solar Sails</vt:lpstr>
      <vt:lpstr>Solar Sailing</vt:lpstr>
      <vt:lpstr>Why NOAA?</vt:lpstr>
      <vt:lpstr>Lagrange Orbits</vt:lpstr>
      <vt:lpstr>Artificial Lagrange Orbits (ALOs)</vt:lpstr>
      <vt:lpstr>Sail Performance &amp; ALOs</vt:lpstr>
      <vt:lpstr>Solar Wind</vt:lpstr>
      <vt:lpstr>Solar Wind Observation</vt:lpstr>
      <vt:lpstr>Aurora &amp; Ionosphere</vt:lpstr>
      <vt:lpstr>Auroral &amp; Ionospheric Scintillation Observation</vt:lpstr>
      <vt:lpstr>Weather and Climate</vt:lpstr>
      <vt:lpstr>Earth Science Proxy Data</vt:lpstr>
      <vt:lpstr>Polar Satellite Communications</vt:lpstr>
      <vt:lpstr>ALO Satellite Crosslink</vt:lpstr>
      <vt:lpstr>Polar Communications</vt:lpstr>
      <vt:lpstr>Challenges</vt:lpstr>
      <vt:lpstr>Drivers and Opportunities</vt:lpstr>
      <vt:lpstr>Conclusions</vt:lpstr>
    </vt:vector>
  </TitlesOfParts>
  <Company>DOC/NOAA/NESDIS-HQ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Sails &amp; NOAA</dc:title>
  <dc:creator>Ben Diedrich</dc:creator>
  <cp:lastModifiedBy>Ben Diedrich</cp:lastModifiedBy>
  <cp:revision>55</cp:revision>
  <dcterms:created xsi:type="dcterms:W3CDTF">2010-09-07T20:59:33Z</dcterms:created>
  <dcterms:modified xsi:type="dcterms:W3CDTF">2010-10-22T20:38:11Z</dcterms:modified>
</cp:coreProperties>
</file>